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1" r:id="rId2"/>
    <p:sldMasterId id="2147483653" r:id="rId3"/>
  </p:sldMasterIdLst>
  <p:notesMasterIdLst>
    <p:notesMasterId r:id="rId38"/>
  </p:notesMasterIdLst>
  <p:sldIdLst>
    <p:sldId id="256" r:id="rId4"/>
    <p:sldId id="261" r:id="rId5"/>
    <p:sldId id="299" r:id="rId6"/>
    <p:sldId id="300" r:id="rId7"/>
    <p:sldId id="265" r:id="rId8"/>
    <p:sldId id="264" r:id="rId9"/>
    <p:sldId id="305" r:id="rId10"/>
    <p:sldId id="306" r:id="rId11"/>
    <p:sldId id="307" r:id="rId12"/>
    <p:sldId id="308" r:id="rId13"/>
    <p:sldId id="278" r:id="rId14"/>
    <p:sldId id="309" r:id="rId15"/>
    <p:sldId id="310" r:id="rId16"/>
    <p:sldId id="311" r:id="rId17"/>
    <p:sldId id="312" r:id="rId18"/>
    <p:sldId id="313" r:id="rId19"/>
    <p:sldId id="314" r:id="rId20"/>
    <p:sldId id="301" r:id="rId21"/>
    <p:sldId id="315" r:id="rId22"/>
    <p:sldId id="277" r:id="rId23"/>
    <p:sldId id="324" r:id="rId24"/>
    <p:sldId id="273" r:id="rId25"/>
    <p:sldId id="316" r:id="rId26"/>
    <p:sldId id="302" r:id="rId27"/>
    <p:sldId id="317" r:id="rId28"/>
    <p:sldId id="303" r:id="rId29"/>
    <p:sldId id="304" r:id="rId30"/>
    <p:sldId id="318" r:id="rId31"/>
    <p:sldId id="321" r:id="rId32"/>
    <p:sldId id="319" r:id="rId33"/>
    <p:sldId id="322" r:id="rId34"/>
    <p:sldId id="323" r:id="rId35"/>
    <p:sldId id="320" r:id="rId36"/>
    <p:sldId id="262" r:id="rId37"/>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291" autoAdjust="0"/>
  </p:normalViewPr>
  <p:slideViewPr>
    <p:cSldViewPr>
      <p:cViewPr varScale="1">
        <p:scale>
          <a:sx n="90" d="100"/>
          <a:sy n="90" d="100"/>
        </p:scale>
        <p:origin x="816" y="7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84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527559-FDD8-4274-B634-C7FBCF5BC573}" type="doc">
      <dgm:prSet loTypeId="urn:microsoft.com/office/officeart/2005/8/layout/chevron1" loCatId="process" qsTypeId="urn:microsoft.com/office/officeart/2005/8/quickstyle/simple5#1" qsCatId="simple" csTypeId="urn:microsoft.com/office/officeart/2005/8/colors/accent1_2#3" csCatId="accent1" phldr="1"/>
      <dgm:spPr/>
    </dgm:pt>
    <dgm:pt modelId="{870E4F47-8CC4-4F59-B4C1-42B5AAA5CEFE}">
      <dgm:prSet phldrT="[Text]" phldr="0" custT="1"/>
      <dgm:spPr/>
      <dgm:t>
        <a:bodyPr vert="horz" wrap="square"/>
        <a:lstStyle/>
        <a:p>
          <a:pPr>
            <a:lnSpc>
              <a:spcPct val="100000"/>
            </a:lnSpc>
            <a:spcBef>
              <a:spcPct val="0"/>
            </a:spcBef>
            <a:spcAft>
              <a:spcPct val="35000"/>
            </a:spcAft>
          </a:pPr>
          <a:r>
            <a:rPr lang="en-US" altLang="en-US" sz="1600" b="1" u="sng" dirty="0">
              <a:solidFill>
                <a:srgbClr val="FF0000"/>
              </a:solidFill>
            </a:rPr>
            <a:t>D</a:t>
          </a:r>
          <a:r>
            <a:rPr lang="en-US" altLang="en-US" sz="1600" dirty="0"/>
            <a:t>efine</a:t>
          </a:r>
        </a:p>
      </dgm:t>
    </dgm:pt>
    <dgm:pt modelId="{3D1AB2CA-88A4-4E4C-9A8A-508DF0E06639}" type="parTrans" cxnId="{3DFA4ACF-AEF7-41AD-8143-8CC94D73EC05}">
      <dgm:prSet/>
      <dgm:spPr/>
      <dgm:t>
        <a:bodyPr/>
        <a:lstStyle/>
        <a:p>
          <a:endParaRPr lang="fr-MA"/>
        </a:p>
      </dgm:t>
    </dgm:pt>
    <dgm:pt modelId="{856E2728-BF00-49C7-82BA-8F4DCB00940B}" type="sibTrans" cxnId="{3DFA4ACF-AEF7-41AD-8143-8CC94D73EC05}">
      <dgm:prSet/>
      <dgm:spPr/>
      <dgm:t>
        <a:bodyPr/>
        <a:lstStyle/>
        <a:p>
          <a:endParaRPr lang="fr-MA"/>
        </a:p>
      </dgm:t>
    </dgm:pt>
    <dgm:pt modelId="{1AA64000-5F0F-47A8-A435-2AF8D82F28B1}">
      <dgm:prSet phldrT="[Text]" phldr="0" custT="1"/>
      <dgm:spPr/>
      <dgm:t>
        <a:bodyPr vert="horz" wrap="square"/>
        <a:lstStyle/>
        <a:p>
          <a:pPr marL="0" lvl="0" indent="0" algn="ctr" defTabSz="711200">
            <a:lnSpc>
              <a:spcPct val="100000"/>
            </a:lnSpc>
            <a:spcBef>
              <a:spcPct val="0"/>
            </a:spcBef>
            <a:spcAft>
              <a:spcPct val="35000"/>
            </a:spcAft>
            <a:buNone/>
          </a:pPr>
          <a:r>
            <a:rPr lang="en-US" altLang="en-US" sz="1600" b="1" u="sng" kern="1200" dirty="0">
              <a:solidFill>
                <a:srgbClr val="FF0000"/>
              </a:solidFill>
              <a:latin typeface="Arial"/>
              <a:ea typeface="Arial Unicode MS"/>
              <a:cs typeface="+mn-cs"/>
            </a:rPr>
            <a:t>M</a:t>
          </a:r>
          <a:r>
            <a:rPr lang="en-US" altLang="en-US" sz="1600" kern="1200" dirty="0">
              <a:solidFill>
                <a:prstClr val="white"/>
              </a:solidFill>
              <a:latin typeface="Arial"/>
              <a:ea typeface="Arial Unicode MS"/>
              <a:cs typeface="+mn-cs"/>
            </a:rPr>
            <a:t>easure</a:t>
          </a:r>
        </a:p>
      </dgm:t>
    </dgm:pt>
    <dgm:pt modelId="{845A32C3-0E8A-4EED-972E-FC6F9A8364F8}" type="parTrans" cxnId="{598A5FAF-3C63-409D-8506-37D5F8E43852}">
      <dgm:prSet/>
      <dgm:spPr/>
      <dgm:t>
        <a:bodyPr/>
        <a:lstStyle/>
        <a:p>
          <a:endParaRPr lang="fr-MA"/>
        </a:p>
      </dgm:t>
    </dgm:pt>
    <dgm:pt modelId="{C0D86BAE-7711-4781-A574-7BE0EA273229}" type="sibTrans" cxnId="{598A5FAF-3C63-409D-8506-37D5F8E43852}">
      <dgm:prSet/>
      <dgm:spPr/>
      <dgm:t>
        <a:bodyPr/>
        <a:lstStyle/>
        <a:p>
          <a:endParaRPr lang="fr-MA"/>
        </a:p>
      </dgm:t>
    </dgm:pt>
    <dgm:pt modelId="{9C12F5BE-AC2F-4662-8DFA-C79428950CF2}">
      <dgm:prSet phldrT="[Text]" phldr="0" custT="1"/>
      <dgm:spPr/>
      <dgm:t>
        <a:bodyPr vert="horz" wrap="square"/>
        <a:lstStyle/>
        <a:p>
          <a:pPr>
            <a:lnSpc>
              <a:spcPct val="100000"/>
            </a:lnSpc>
            <a:spcBef>
              <a:spcPct val="0"/>
            </a:spcBef>
            <a:spcAft>
              <a:spcPct val="35000"/>
            </a:spcAft>
          </a:pPr>
          <a:r>
            <a:rPr lang="en-US" altLang="en-US" sz="1600" kern="1200" dirty="0">
              <a:solidFill>
                <a:srgbClr val="FF0000"/>
              </a:solidFill>
              <a:latin typeface="Arial"/>
              <a:ea typeface="Arial Unicode MS"/>
              <a:cs typeface="+mn-cs"/>
            </a:rPr>
            <a:t>A</a:t>
          </a:r>
          <a:r>
            <a:rPr lang="en-US" altLang="en-US" sz="1600" kern="1200" dirty="0">
              <a:solidFill>
                <a:prstClr val="white"/>
              </a:solidFill>
              <a:latin typeface="Arial"/>
              <a:ea typeface="Arial Unicode MS"/>
              <a:cs typeface="+mn-cs"/>
            </a:rPr>
            <a:t>nalyse</a:t>
          </a:r>
        </a:p>
      </dgm:t>
    </dgm:pt>
    <dgm:pt modelId="{E2B7565C-BEBF-47B7-AC71-10023CB96091}" type="parTrans" cxnId="{3221368E-507F-483E-A54C-B5B95F584A69}">
      <dgm:prSet/>
      <dgm:spPr/>
      <dgm:t>
        <a:bodyPr/>
        <a:lstStyle/>
        <a:p>
          <a:endParaRPr lang="fr-MA"/>
        </a:p>
      </dgm:t>
    </dgm:pt>
    <dgm:pt modelId="{BE48B07B-4C6F-4C50-9D7F-CE1D6590BF95}" type="sibTrans" cxnId="{3221368E-507F-483E-A54C-B5B95F584A69}">
      <dgm:prSet/>
      <dgm:spPr/>
      <dgm:t>
        <a:bodyPr/>
        <a:lstStyle/>
        <a:p>
          <a:endParaRPr lang="fr-MA"/>
        </a:p>
      </dgm:t>
    </dgm:pt>
    <dgm:pt modelId="{9EE547B5-7BA7-4311-BF6C-99F1108CD6DE}">
      <dgm:prSet phldr="0" custT="1"/>
      <dgm:spPr/>
      <dgm:t>
        <a:bodyPr vert="horz" wrap="square"/>
        <a:lstStyle/>
        <a:p>
          <a:pPr marL="0" lvl="0" indent="0" algn="ctr" defTabSz="711200">
            <a:lnSpc>
              <a:spcPct val="100000"/>
            </a:lnSpc>
            <a:spcBef>
              <a:spcPct val="0"/>
            </a:spcBef>
            <a:spcAft>
              <a:spcPct val="35000"/>
            </a:spcAft>
            <a:buNone/>
          </a:pPr>
          <a:r>
            <a:rPr lang="en-US" sz="1600" b="1" u="sng" kern="1200" dirty="0">
              <a:solidFill>
                <a:srgbClr val="FF0000"/>
              </a:solidFill>
              <a:latin typeface="Arial"/>
              <a:ea typeface="Arial Unicode MS"/>
              <a:cs typeface="+mn-cs"/>
            </a:rPr>
            <a:t>I</a:t>
          </a:r>
          <a:r>
            <a:rPr lang="en-US" sz="1600" kern="1200" dirty="0">
              <a:solidFill>
                <a:prstClr val="white"/>
              </a:solidFill>
              <a:latin typeface="Arial"/>
              <a:ea typeface="Arial Unicode MS"/>
              <a:cs typeface="+mn-cs"/>
            </a:rPr>
            <a:t>mprove</a:t>
          </a:r>
        </a:p>
        <a:p>
          <a:pPr marL="0" lvl="0" indent="0" algn="ctr" defTabSz="711200">
            <a:lnSpc>
              <a:spcPct val="100000"/>
            </a:lnSpc>
            <a:spcBef>
              <a:spcPct val="0"/>
            </a:spcBef>
            <a:spcAft>
              <a:spcPct val="35000"/>
            </a:spcAft>
            <a:buNone/>
          </a:pPr>
          <a:r>
            <a:rPr lang="en-US" sz="1600" kern="1200" dirty="0">
              <a:solidFill>
                <a:prstClr val="white"/>
              </a:solidFill>
              <a:latin typeface="Arial"/>
              <a:ea typeface="Arial Unicode MS"/>
              <a:cs typeface="+mn-cs"/>
            </a:rPr>
            <a:t>(Améliorer)</a:t>
          </a:r>
        </a:p>
      </dgm:t>
    </dgm:pt>
    <dgm:pt modelId="{61D16399-0C88-4699-AF7E-AC21571E798C}" type="parTrans" cxnId="{10474D53-5F44-442A-8788-AF694171AB53}">
      <dgm:prSet/>
      <dgm:spPr/>
      <dgm:t>
        <a:bodyPr/>
        <a:lstStyle/>
        <a:p>
          <a:endParaRPr lang="fr-MA"/>
        </a:p>
      </dgm:t>
    </dgm:pt>
    <dgm:pt modelId="{BAD5B425-AA2E-44D4-B6A0-DC32BD5BF635}" type="sibTrans" cxnId="{10474D53-5F44-442A-8788-AF694171AB53}">
      <dgm:prSet/>
      <dgm:spPr/>
      <dgm:t>
        <a:bodyPr/>
        <a:lstStyle/>
        <a:p>
          <a:endParaRPr lang="fr-MA"/>
        </a:p>
      </dgm:t>
    </dgm:pt>
    <dgm:pt modelId="{2C3222E0-093E-48BF-9559-0AC3F214AC0A}">
      <dgm:prSet phldr="0" custT="1"/>
      <dgm:spPr/>
      <dgm:t>
        <a:bodyPr vert="horz" wrap="square"/>
        <a:lstStyle/>
        <a:p>
          <a:pPr>
            <a:lnSpc>
              <a:spcPct val="100000"/>
            </a:lnSpc>
            <a:spcBef>
              <a:spcPct val="0"/>
            </a:spcBef>
            <a:spcAft>
              <a:spcPct val="35000"/>
            </a:spcAft>
          </a:pPr>
          <a:r>
            <a:rPr lang="en-US" sz="1600" b="1" kern="1200" dirty="0">
              <a:solidFill>
                <a:srgbClr val="FF0000"/>
              </a:solidFill>
              <a:latin typeface="Arial"/>
              <a:ea typeface="Arial Unicode MS"/>
              <a:cs typeface="+mn-cs"/>
            </a:rPr>
            <a:t>C</a:t>
          </a:r>
          <a:r>
            <a:rPr lang="en-US" sz="1600" kern="1200" dirty="0">
              <a:solidFill>
                <a:prstClr val="white"/>
              </a:solidFill>
              <a:latin typeface="Arial"/>
              <a:ea typeface="Arial Unicode MS"/>
              <a:cs typeface="+mn-cs"/>
            </a:rPr>
            <a:t>ontrol</a:t>
          </a:r>
        </a:p>
      </dgm:t>
    </dgm:pt>
    <dgm:pt modelId="{88815ECF-51C7-427C-90AD-B87686CB519D}" type="parTrans" cxnId="{E6C5F6F7-9B21-4AC3-A98B-858C99F4C7DE}">
      <dgm:prSet/>
      <dgm:spPr/>
      <dgm:t>
        <a:bodyPr/>
        <a:lstStyle/>
        <a:p>
          <a:endParaRPr lang="fr-MA"/>
        </a:p>
      </dgm:t>
    </dgm:pt>
    <dgm:pt modelId="{BB69D7F4-D4D3-4543-A53B-04A88E70C232}" type="sibTrans" cxnId="{E6C5F6F7-9B21-4AC3-A98B-858C99F4C7DE}">
      <dgm:prSet/>
      <dgm:spPr/>
      <dgm:t>
        <a:bodyPr/>
        <a:lstStyle/>
        <a:p>
          <a:endParaRPr lang="fr-MA"/>
        </a:p>
      </dgm:t>
    </dgm:pt>
    <dgm:pt modelId="{60E81CF5-4537-4C2F-8762-598D2E914097}" type="pres">
      <dgm:prSet presAssocID="{9D527559-FDD8-4274-B634-C7FBCF5BC573}" presName="Name0" presStyleCnt="0">
        <dgm:presLayoutVars>
          <dgm:dir/>
          <dgm:animLvl val="lvl"/>
          <dgm:resizeHandles val="exact"/>
        </dgm:presLayoutVars>
      </dgm:prSet>
      <dgm:spPr/>
    </dgm:pt>
    <dgm:pt modelId="{67FF3BB9-6612-4697-87EE-EC66312779BE}" type="pres">
      <dgm:prSet presAssocID="{870E4F47-8CC4-4F59-B4C1-42B5AAA5CEFE}" presName="parTxOnly" presStyleLbl="node1" presStyleIdx="0" presStyleCnt="5" custScaleX="85049" custScaleY="97568" custLinFactNeighborX="-1514" custLinFactNeighborY="13640">
        <dgm:presLayoutVars>
          <dgm:chMax val="0"/>
          <dgm:chPref val="0"/>
          <dgm:bulletEnabled val="1"/>
        </dgm:presLayoutVars>
      </dgm:prSet>
      <dgm:spPr/>
    </dgm:pt>
    <dgm:pt modelId="{E484CEA2-673C-4A85-8A00-8580D721B29A}" type="pres">
      <dgm:prSet presAssocID="{856E2728-BF00-49C7-82BA-8F4DCB00940B}" presName="parTxOnlySpace" presStyleCnt="0"/>
      <dgm:spPr/>
    </dgm:pt>
    <dgm:pt modelId="{D3000CD6-B08B-4D3B-8D2A-7F1C26A23961}" type="pres">
      <dgm:prSet presAssocID="{1AA64000-5F0F-47A8-A435-2AF8D82F28B1}" presName="parTxOnly" presStyleLbl="node1" presStyleIdx="1" presStyleCnt="5" custScaleX="91819" custScaleY="96744" custLinFactNeighborX="-18753" custLinFactNeighborY="10143">
        <dgm:presLayoutVars>
          <dgm:chMax val="0"/>
          <dgm:chPref val="0"/>
          <dgm:bulletEnabled val="1"/>
        </dgm:presLayoutVars>
      </dgm:prSet>
      <dgm:spPr/>
    </dgm:pt>
    <dgm:pt modelId="{1773A515-DFFE-41F0-B581-98757CBEC16E}" type="pres">
      <dgm:prSet presAssocID="{C0D86BAE-7711-4781-A574-7BE0EA273229}" presName="parTxOnlySpace" presStyleCnt="0"/>
      <dgm:spPr/>
    </dgm:pt>
    <dgm:pt modelId="{74437C11-3810-488A-B265-8C8037793D77}" type="pres">
      <dgm:prSet presAssocID="{9C12F5BE-AC2F-4662-8DFA-C79428950CF2}" presName="parTxOnly" presStyleLbl="node1" presStyleIdx="2" presStyleCnt="5" custScaleY="91474" custLinFactNeighborX="-45402" custLinFactNeighborY="10593">
        <dgm:presLayoutVars>
          <dgm:chMax val="0"/>
          <dgm:chPref val="0"/>
          <dgm:bulletEnabled val="1"/>
        </dgm:presLayoutVars>
      </dgm:prSet>
      <dgm:spPr/>
    </dgm:pt>
    <dgm:pt modelId="{F7A6237D-E5BE-4541-9BC0-0D697DB6CF73}" type="pres">
      <dgm:prSet presAssocID="{BE48B07B-4C6F-4C50-9D7F-CE1D6590BF95}" presName="parTxOnlySpace" presStyleCnt="0"/>
      <dgm:spPr/>
    </dgm:pt>
    <dgm:pt modelId="{7B515A09-1A3C-4822-A413-8B7044B57FFE}" type="pres">
      <dgm:prSet presAssocID="{9EE547B5-7BA7-4311-BF6C-99F1108CD6DE}" presName="parTxOnly" presStyleLbl="node1" presStyleIdx="3" presStyleCnt="5" custScaleX="109847" custScaleY="91870" custLinFactNeighborX="-33546" custLinFactNeighborY="7706">
        <dgm:presLayoutVars>
          <dgm:chMax val="0"/>
          <dgm:chPref val="0"/>
          <dgm:bulletEnabled val="1"/>
        </dgm:presLayoutVars>
      </dgm:prSet>
      <dgm:spPr/>
    </dgm:pt>
    <dgm:pt modelId="{70B2FA9C-ABDB-40EB-83B6-896355E5C8E8}" type="pres">
      <dgm:prSet presAssocID="{BAD5B425-AA2E-44D4-B6A0-DC32BD5BF635}" presName="parTxOnlySpace" presStyleCnt="0"/>
      <dgm:spPr/>
    </dgm:pt>
    <dgm:pt modelId="{CE9C2431-12DC-4719-9DC6-322D4E00F3A4}" type="pres">
      <dgm:prSet presAssocID="{2C3222E0-093E-48BF-9559-0AC3F214AC0A}" presName="parTxOnly" presStyleLbl="node1" presStyleIdx="4" presStyleCnt="5" custScaleX="99656" custScaleY="91870" custLinFactNeighborX="-26981" custLinFactNeighborY="7706">
        <dgm:presLayoutVars>
          <dgm:chMax val="0"/>
          <dgm:chPref val="0"/>
          <dgm:bulletEnabled val="1"/>
        </dgm:presLayoutVars>
      </dgm:prSet>
      <dgm:spPr/>
    </dgm:pt>
  </dgm:ptLst>
  <dgm:cxnLst>
    <dgm:cxn modelId="{4B32693A-7377-43CE-8A36-49497D44CF9C}" type="presOf" srcId="{1AA64000-5F0F-47A8-A435-2AF8D82F28B1}" destId="{D3000CD6-B08B-4D3B-8D2A-7F1C26A23961}" srcOrd="0" destOrd="0" presId="urn:microsoft.com/office/officeart/2005/8/layout/chevron1"/>
    <dgm:cxn modelId="{A26B9145-914D-4FF0-B3F4-A8D12A1FAA92}" type="presOf" srcId="{9EE547B5-7BA7-4311-BF6C-99F1108CD6DE}" destId="{7B515A09-1A3C-4822-A413-8B7044B57FFE}" srcOrd="0" destOrd="0" presId="urn:microsoft.com/office/officeart/2005/8/layout/chevron1"/>
    <dgm:cxn modelId="{79E77D70-5114-4B06-ACCE-06BF738D8293}" type="presOf" srcId="{870E4F47-8CC4-4F59-B4C1-42B5AAA5CEFE}" destId="{67FF3BB9-6612-4697-87EE-EC66312779BE}" srcOrd="0" destOrd="0" presId="urn:microsoft.com/office/officeart/2005/8/layout/chevron1"/>
    <dgm:cxn modelId="{F11E2353-EC87-4D90-8066-86E5F176EBC0}" type="presOf" srcId="{2C3222E0-093E-48BF-9559-0AC3F214AC0A}" destId="{CE9C2431-12DC-4719-9DC6-322D4E00F3A4}" srcOrd="0" destOrd="0" presId="urn:microsoft.com/office/officeart/2005/8/layout/chevron1"/>
    <dgm:cxn modelId="{10474D53-5F44-442A-8788-AF694171AB53}" srcId="{9D527559-FDD8-4274-B634-C7FBCF5BC573}" destId="{9EE547B5-7BA7-4311-BF6C-99F1108CD6DE}" srcOrd="3" destOrd="0" parTransId="{61D16399-0C88-4699-AF7E-AC21571E798C}" sibTransId="{BAD5B425-AA2E-44D4-B6A0-DC32BD5BF635}"/>
    <dgm:cxn modelId="{3221368E-507F-483E-A54C-B5B95F584A69}" srcId="{9D527559-FDD8-4274-B634-C7FBCF5BC573}" destId="{9C12F5BE-AC2F-4662-8DFA-C79428950CF2}" srcOrd="2" destOrd="0" parTransId="{E2B7565C-BEBF-47B7-AC71-10023CB96091}" sibTransId="{BE48B07B-4C6F-4C50-9D7F-CE1D6590BF95}"/>
    <dgm:cxn modelId="{598A5FAF-3C63-409D-8506-37D5F8E43852}" srcId="{9D527559-FDD8-4274-B634-C7FBCF5BC573}" destId="{1AA64000-5F0F-47A8-A435-2AF8D82F28B1}" srcOrd="1" destOrd="0" parTransId="{845A32C3-0E8A-4EED-972E-FC6F9A8364F8}" sibTransId="{C0D86BAE-7711-4781-A574-7BE0EA273229}"/>
    <dgm:cxn modelId="{ACC5A2C3-8B61-4A98-940A-BF7FDC0CA30B}" type="presOf" srcId="{9D527559-FDD8-4274-B634-C7FBCF5BC573}" destId="{60E81CF5-4537-4C2F-8762-598D2E914097}" srcOrd="0" destOrd="0" presId="urn:microsoft.com/office/officeart/2005/8/layout/chevron1"/>
    <dgm:cxn modelId="{3DFA4ACF-AEF7-41AD-8143-8CC94D73EC05}" srcId="{9D527559-FDD8-4274-B634-C7FBCF5BC573}" destId="{870E4F47-8CC4-4F59-B4C1-42B5AAA5CEFE}" srcOrd="0" destOrd="0" parTransId="{3D1AB2CA-88A4-4E4C-9A8A-508DF0E06639}" sibTransId="{856E2728-BF00-49C7-82BA-8F4DCB00940B}"/>
    <dgm:cxn modelId="{397B16D3-5FC1-4996-B539-EDFDF07FBF0E}" type="presOf" srcId="{9C12F5BE-AC2F-4662-8DFA-C79428950CF2}" destId="{74437C11-3810-488A-B265-8C8037793D77}" srcOrd="0" destOrd="0" presId="urn:microsoft.com/office/officeart/2005/8/layout/chevron1"/>
    <dgm:cxn modelId="{E6C5F6F7-9B21-4AC3-A98B-858C99F4C7DE}" srcId="{9D527559-FDD8-4274-B634-C7FBCF5BC573}" destId="{2C3222E0-093E-48BF-9559-0AC3F214AC0A}" srcOrd="4" destOrd="0" parTransId="{88815ECF-51C7-427C-90AD-B87686CB519D}" sibTransId="{BB69D7F4-D4D3-4543-A53B-04A88E70C232}"/>
    <dgm:cxn modelId="{4410C389-FF21-4178-B2DB-9E732C11B091}" type="presParOf" srcId="{60E81CF5-4537-4C2F-8762-598D2E914097}" destId="{67FF3BB9-6612-4697-87EE-EC66312779BE}" srcOrd="0" destOrd="0" presId="urn:microsoft.com/office/officeart/2005/8/layout/chevron1"/>
    <dgm:cxn modelId="{6AE2251F-C1AF-4569-80E7-78FF95696A36}" type="presParOf" srcId="{60E81CF5-4537-4C2F-8762-598D2E914097}" destId="{E484CEA2-673C-4A85-8A00-8580D721B29A}" srcOrd="1" destOrd="0" presId="urn:microsoft.com/office/officeart/2005/8/layout/chevron1"/>
    <dgm:cxn modelId="{8BF3B25B-93EC-4541-9F36-0C7F95F487E7}" type="presParOf" srcId="{60E81CF5-4537-4C2F-8762-598D2E914097}" destId="{D3000CD6-B08B-4D3B-8D2A-7F1C26A23961}" srcOrd="2" destOrd="0" presId="urn:microsoft.com/office/officeart/2005/8/layout/chevron1"/>
    <dgm:cxn modelId="{065A4608-723B-41BD-AC7D-79FA1A2BA10C}" type="presParOf" srcId="{60E81CF5-4537-4C2F-8762-598D2E914097}" destId="{1773A515-DFFE-41F0-B581-98757CBEC16E}" srcOrd="3" destOrd="0" presId="urn:microsoft.com/office/officeart/2005/8/layout/chevron1"/>
    <dgm:cxn modelId="{82F0DA18-520D-49FD-9F6F-CD889B038260}" type="presParOf" srcId="{60E81CF5-4537-4C2F-8762-598D2E914097}" destId="{74437C11-3810-488A-B265-8C8037793D77}" srcOrd="4" destOrd="0" presId="urn:microsoft.com/office/officeart/2005/8/layout/chevron1"/>
    <dgm:cxn modelId="{4DC29C38-CF0D-47D9-B583-30CD53EDEFE8}" type="presParOf" srcId="{60E81CF5-4537-4C2F-8762-598D2E914097}" destId="{F7A6237D-E5BE-4541-9BC0-0D697DB6CF73}" srcOrd="5" destOrd="0" presId="urn:microsoft.com/office/officeart/2005/8/layout/chevron1"/>
    <dgm:cxn modelId="{1F4D2309-BC24-4DAF-AD19-582AA7AC3556}" type="presParOf" srcId="{60E81CF5-4537-4C2F-8762-598D2E914097}" destId="{7B515A09-1A3C-4822-A413-8B7044B57FFE}" srcOrd="6" destOrd="0" presId="urn:microsoft.com/office/officeart/2005/8/layout/chevron1"/>
    <dgm:cxn modelId="{7EE80774-E838-42EE-B50D-ACC52AB37E64}" type="presParOf" srcId="{60E81CF5-4537-4C2F-8762-598D2E914097}" destId="{70B2FA9C-ABDB-40EB-83B6-896355E5C8E8}" srcOrd="7" destOrd="0" presId="urn:microsoft.com/office/officeart/2005/8/layout/chevron1"/>
    <dgm:cxn modelId="{60312B00-490C-4FAA-BC91-6118A6BFA85F}" type="presParOf" srcId="{60E81CF5-4537-4C2F-8762-598D2E914097}" destId="{CE9C2431-12DC-4719-9DC6-322D4E00F3A4}"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8C806B-B7DA-413D-8060-250171D4F13F}" type="doc">
      <dgm:prSet loTypeId="urn:microsoft.com/office/officeart/2005/8/layout/pyramid1" loCatId="pyramid" qsTypeId="urn:microsoft.com/office/officeart/2005/8/quickstyle/simple1" qsCatId="simple" csTypeId="urn:microsoft.com/office/officeart/2005/8/colors/accent3_3" csCatId="accent3" phldr="1"/>
      <dgm:spPr/>
    </dgm:pt>
    <dgm:pt modelId="{5B422CBA-AFCE-437E-805E-F0C05837B59B}">
      <dgm:prSet phldrT="[Texte]" custT="1"/>
      <dgm:spPr/>
      <dgm:t>
        <a:bodyPr/>
        <a:lstStyle/>
        <a:p>
          <a:r>
            <a:rPr lang="fr-FR" sz="1600" dirty="0"/>
            <a:t>MBB</a:t>
          </a:r>
          <a:endParaRPr lang="fr-FR" sz="2800" dirty="0"/>
        </a:p>
      </dgm:t>
    </dgm:pt>
    <dgm:pt modelId="{EB602CE9-8A72-40F6-8365-7AE4315BA931}" type="parTrans" cxnId="{EE4A71BB-4DD1-4C16-8BDC-C14647D6F6AF}">
      <dgm:prSet/>
      <dgm:spPr/>
      <dgm:t>
        <a:bodyPr/>
        <a:lstStyle/>
        <a:p>
          <a:endParaRPr lang="fr-FR"/>
        </a:p>
      </dgm:t>
    </dgm:pt>
    <dgm:pt modelId="{023AB2FD-B9EF-4D0C-B466-259534703D07}" type="sibTrans" cxnId="{EE4A71BB-4DD1-4C16-8BDC-C14647D6F6AF}">
      <dgm:prSet/>
      <dgm:spPr/>
      <dgm:t>
        <a:bodyPr/>
        <a:lstStyle/>
        <a:p>
          <a:endParaRPr lang="fr-FR"/>
        </a:p>
      </dgm:t>
    </dgm:pt>
    <dgm:pt modelId="{19372F12-5122-4577-9676-1E1E247BE2FB}">
      <dgm:prSet phldrT="[Texte]" custT="1"/>
      <dgm:spPr/>
      <dgm:t>
        <a:bodyPr/>
        <a:lstStyle/>
        <a:p>
          <a:r>
            <a:rPr lang="fr-FR" sz="2400" dirty="0"/>
            <a:t>Black Belt</a:t>
          </a:r>
        </a:p>
      </dgm:t>
    </dgm:pt>
    <dgm:pt modelId="{BA6A588E-F9C4-407E-B83F-65228F031941}" type="parTrans" cxnId="{91AF32F2-C7DA-4BF7-AFFE-B0AD7C4BA90F}">
      <dgm:prSet/>
      <dgm:spPr/>
      <dgm:t>
        <a:bodyPr/>
        <a:lstStyle/>
        <a:p>
          <a:endParaRPr lang="fr-FR"/>
        </a:p>
      </dgm:t>
    </dgm:pt>
    <dgm:pt modelId="{04FF057A-8FC2-4044-96C8-F103369619EA}" type="sibTrans" cxnId="{91AF32F2-C7DA-4BF7-AFFE-B0AD7C4BA90F}">
      <dgm:prSet/>
      <dgm:spPr/>
      <dgm:t>
        <a:bodyPr/>
        <a:lstStyle/>
        <a:p>
          <a:endParaRPr lang="fr-FR"/>
        </a:p>
      </dgm:t>
    </dgm:pt>
    <dgm:pt modelId="{17EE79D2-2D31-40E1-A1F2-CBCC8CD10650}">
      <dgm:prSet phldrT="[Texte]" custT="1"/>
      <dgm:spPr/>
      <dgm:t>
        <a:bodyPr/>
        <a:lstStyle/>
        <a:p>
          <a:r>
            <a:rPr lang="fr-FR" sz="3200" dirty="0"/>
            <a:t>Green Belt</a:t>
          </a:r>
        </a:p>
      </dgm:t>
    </dgm:pt>
    <dgm:pt modelId="{78726B4F-9873-4E88-AB0D-24A3B8197F86}" type="parTrans" cxnId="{1837706A-2DEE-49E6-9F83-F3455F9E8C89}">
      <dgm:prSet/>
      <dgm:spPr/>
      <dgm:t>
        <a:bodyPr/>
        <a:lstStyle/>
        <a:p>
          <a:endParaRPr lang="fr-FR"/>
        </a:p>
      </dgm:t>
    </dgm:pt>
    <dgm:pt modelId="{12413788-C3DF-4A33-8F8B-8345C5AF89C4}" type="sibTrans" cxnId="{1837706A-2DEE-49E6-9F83-F3455F9E8C89}">
      <dgm:prSet/>
      <dgm:spPr/>
      <dgm:t>
        <a:bodyPr/>
        <a:lstStyle/>
        <a:p>
          <a:endParaRPr lang="fr-FR"/>
        </a:p>
      </dgm:t>
    </dgm:pt>
    <dgm:pt modelId="{B9B09203-977D-4D0B-9D94-F32C3BF01F08}">
      <dgm:prSet custT="1"/>
      <dgm:spPr/>
      <dgm:t>
        <a:bodyPr/>
        <a:lstStyle/>
        <a:p>
          <a:r>
            <a:rPr lang="fr-FR" sz="4000" dirty="0"/>
            <a:t>Yellow Belt</a:t>
          </a:r>
        </a:p>
      </dgm:t>
    </dgm:pt>
    <dgm:pt modelId="{6602C14F-96D1-49F4-B578-01B8D9D5DE45}" type="parTrans" cxnId="{BAA4E138-57AB-49D6-B5DE-8FE6A64A17F2}">
      <dgm:prSet/>
      <dgm:spPr/>
      <dgm:t>
        <a:bodyPr/>
        <a:lstStyle/>
        <a:p>
          <a:endParaRPr lang="fr-FR"/>
        </a:p>
      </dgm:t>
    </dgm:pt>
    <dgm:pt modelId="{0C2C0E9A-5BD8-439C-BBBC-9FC736565601}" type="sibTrans" cxnId="{BAA4E138-57AB-49D6-B5DE-8FE6A64A17F2}">
      <dgm:prSet/>
      <dgm:spPr/>
      <dgm:t>
        <a:bodyPr/>
        <a:lstStyle/>
        <a:p>
          <a:endParaRPr lang="fr-FR"/>
        </a:p>
      </dgm:t>
    </dgm:pt>
    <dgm:pt modelId="{4D61A3CD-C670-48F2-896A-38A12616E983}" type="pres">
      <dgm:prSet presAssocID="{D88C806B-B7DA-413D-8060-250171D4F13F}" presName="Name0" presStyleCnt="0">
        <dgm:presLayoutVars>
          <dgm:dir/>
          <dgm:animLvl val="lvl"/>
          <dgm:resizeHandles val="exact"/>
        </dgm:presLayoutVars>
      </dgm:prSet>
      <dgm:spPr/>
    </dgm:pt>
    <dgm:pt modelId="{3DD96F1D-2313-4D23-9C40-CFB4DDD9055F}" type="pres">
      <dgm:prSet presAssocID="{5B422CBA-AFCE-437E-805E-F0C05837B59B}" presName="Name8" presStyleCnt="0"/>
      <dgm:spPr/>
    </dgm:pt>
    <dgm:pt modelId="{113DE91E-8FBD-4E6A-BC17-694171FFA53D}" type="pres">
      <dgm:prSet presAssocID="{5B422CBA-AFCE-437E-805E-F0C05837B59B}" presName="level" presStyleLbl="node1" presStyleIdx="0" presStyleCnt="4" custLinFactNeighborY="-8696">
        <dgm:presLayoutVars>
          <dgm:chMax val="1"/>
          <dgm:bulletEnabled val="1"/>
        </dgm:presLayoutVars>
      </dgm:prSet>
      <dgm:spPr/>
    </dgm:pt>
    <dgm:pt modelId="{32DC6704-E3C3-4864-BC93-B463638591E2}" type="pres">
      <dgm:prSet presAssocID="{5B422CBA-AFCE-437E-805E-F0C05837B59B}" presName="levelTx" presStyleLbl="revTx" presStyleIdx="0" presStyleCnt="0">
        <dgm:presLayoutVars>
          <dgm:chMax val="1"/>
          <dgm:bulletEnabled val="1"/>
        </dgm:presLayoutVars>
      </dgm:prSet>
      <dgm:spPr/>
    </dgm:pt>
    <dgm:pt modelId="{E639F496-0788-4DA6-B1D2-2D3822250A96}" type="pres">
      <dgm:prSet presAssocID="{19372F12-5122-4577-9676-1E1E247BE2FB}" presName="Name8" presStyleCnt="0"/>
      <dgm:spPr/>
    </dgm:pt>
    <dgm:pt modelId="{1CA32540-7B99-4735-A920-88B170109770}" type="pres">
      <dgm:prSet presAssocID="{19372F12-5122-4577-9676-1E1E247BE2FB}" presName="level" presStyleLbl="node1" presStyleIdx="1" presStyleCnt="4">
        <dgm:presLayoutVars>
          <dgm:chMax val="1"/>
          <dgm:bulletEnabled val="1"/>
        </dgm:presLayoutVars>
      </dgm:prSet>
      <dgm:spPr/>
    </dgm:pt>
    <dgm:pt modelId="{83DA12A5-68A1-424D-AF6D-5CE7B7D7BEFB}" type="pres">
      <dgm:prSet presAssocID="{19372F12-5122-4577-9676-1E1E247BE2FB}" presName="levelTx" presStyleLbl="revTx" presStyleIdx="0" presStyleCnt="0">
        <dgm:presLayoutVars>
          <dgm:chMax val="1"/>
          <dgm:bulletEnabled val="1"/>
        </dgm:presLayoutVars>
      </dgm:prSet>
      <dgm:spPr/>
    </dgm:pt>
    <dgm:pt modelId="{F3FC7F9C-A250-4CD6-BA73-E6D4CCA3B00D}" type="pres">
      <dgm:prSet presAssocID="{17EE79D2-2D31-40E1-A1F2-CBCC8CD10650}" presName="Name8" presStyleCnt="0"/>
      <dgm:spPr/>
    </dgm:pt>
    <dgm:pt modelId="{A95EF761-9759-4DD3-B4AA-E564F4142E21}" type="pres">
      <dgm:prSet presAssocID="{17EE79D2-2D31-40E1-A1F2-CBCC8CD10650}" presName="level" presStyleLbl="node1" presStyleIdx="2" presStyleCnt="4">
        <dgm:presLayoutVars>
          <dgm:chMax val="1"/>
          <dgm:bulletEnabled val="1"/>
        </dgm:presLayoutVars>
      </dgm:prSet>
      <dgm:spPr/>
    </dgm:pt>
    <dgm:pt modelId="{95219519-6546-4CB3-BF17-8F4489E56BD5}" type="pres">
      <dgm:prSet presAssocID="{17EE79D2-2D31-40E1-A1F2-CBCC8CD10650}" presName="levelTx" presStyleLbl="revTx" presStyleIdx="0" presStyleCnt="0">
        <dgm:presLayoutVars>
          <dgm:chMax val="1"/>
          <dgm:bulletEnabled val="1"/>
        </dgm:presLayoutVars>
      </dgm:prSet>
      <dgm:spPr/>
    </dgm:pt>
    <dgm:pt modelId="{44DD3F3A-52F5-42A2-B5CB-3405032EFEE8}" type="pres">
      <dgm:prSet presAssocID="{B9B09203-977D-4D0B-9D94-F32C3BF01F08}" presName="Name8" presStyleCnt="0"/>
      <dgm:spPr/>
    </dgm:pt>
    <dgm:pt modelId="{7B8A266C-0CF0-4524-8FBA-44C545619ECB}" type="pres">
      <dgm:prSet presAssocID="{B9B09203-977D-4D0B-9D94-F32C3BF01F08}" presName="level" presStyleLbl="node1" presStyleIdx="3" presStyleCnt="4">
        <dgm:presLayoutVars>
          <dgm:chMax val="1"/>
          <dgm:bulletEnabled val="1"/>
        </dgm:presLayoutVars>
      </dgm:prSet>
      <dgm:spPr/>
    </dgm:pt>
    <dgm:pt modelId="{0C705AC2-708E-4038-95D6-6133B129C246}" type="pres">
      <dgm:prSet presAssocID="{B9B09203-977D-4D0B-9D94-F32C3BF01F08}" presName="levelTx" presStyleLbl="revTx" presStyleIdx="0" presStyleCnt="0">
        <dgm:presLayoutVars>
          <dgm:chMax val="1"/>
          <dgm:bulletEnabled val="1"/>
        </dgm:presLayoutVars>
      </dgm:prSet>
      <dgm:spPr/>
    </dgm:pt>
  </dgm:ptLst>
  <dgm:cxnLst>
    <dgm:cxn modelId="{BAA4E138-57AB-49D6-B5DE-8FE6A64A17F2}" srcId="{D88C806B-B7DA-413D-8060-250171D4F13F}" destId="{B9B09203-977D-4D0B-9D94-F32C3BF01F08}" srcOrd="3" destOrd="0" parTransId="{6602C14F-96D1-49F4-B578-01B8D9D5DE45}" sibTransId="{0C2C0E9A-5BD8-439C-BBBC-9FC736565601}"/>
    <dgm:cxn modelId="{8AA9345D-38DD-4958-B707-A0EAC6874A65}" type="presOf" srcId="{17EE79D2-2D31-40E1-A1F2-CBCC8CD10650}" destId="{A95EF761-9759-4DD3-B4AA-E564F4142E21}" srcOrd="0" destOrd="0" presId="urn:microsoft.com/office/officeart/2005/8/layout/pyramid1"/>
    <dgm:cxn modelId="{71E14368-3248-4DE7-B203-A435D712B6B1}" type="presOf" srcId="{5B422CBA-AFCE-437E-805E-F0C05837B59B}" destId="{32DC6704-E3C3-4864-BC93-B463638591E2}" srcOrd="1" destOrd="0" presId="urn:microsoft.com/office/officeart/2005/8/layout/pyramid1"/>
    <dgm:cxn modelId="{1837706A-2DEE-49E6-9F83-F3455F9E8C89}" srcId="{D88C806B-B7DA-413D-8060-250171D4F13F}" destId="{17EE79D2-2D31-40E1-A1F2-CBCC8CD10650}" srcOrd="2" destOrd="0" parTransId="{78726B4F-9873-4E88-AB0D-24A3B8197F86}" sibTransId="{12413788-C3DF-4A33-8F8B-8345C5AF89C4}"/>
    <dgm:cxn modelId="{FFD4C176-7145-4383-85DF-AD738D3FA8F0}" type="presOf" srcId="{D88C806B-B7DA-413D-8060-250171D4F13F}" destId="{4D61A3CD-C670-48F2-896A-38A12616E983}" srcOrd="0" destOrd="0" presId="urn:microsoft.com/office/officeart/2005/8/layout/pyramid1"/>
    <dgm:cxn modelId="{5CEFB77E-1847-4406-8F0D-6AB04EA81C53}" type="presOf" srcId="{B9B09203-977D-4D0B-9D94-F32C3BF01F08}" destId="{7B8A266C-0CF0-4524-8FBA-44C545619ECB}" srcOrd="0" destOrd="0" presId="urn:microsoft.com/office/officeart/2005/8/layout/pyramid1"/>
    <dgm:cxn modelId="{328264A4-EC48-4207-9655-B2EBF878D178}" type="presOf" srcId="{19372F12-5122-4577-9676-1E1E247BE2FB}" destId="{1CA32540-7B99-4735-A920-88B170109770}" srcOrd="0" destOrd="0" presId="urn:microsoft.com/office/officeart/2005/8/layout/pyramid1"/>
    <dgm:cxn modelId="{EFC6BBB1-89B5-4B50-AE60-D4BB577F72FE}" type="presOf" srcId="{5B422CBA-AFCE-437E-805E-F0C05837B59B}" destId="{113DE91E-8FBD-4E6A-BC17-694171FFA53D}" srcOrd="0" destOrd="0" presId="urn:microsoft.com/office/officeart/2005/8/layout/pyramid1"/>
    <dgm:cxn modelId="{4B2266B4-10E4-46C2-BB0B-98FAFA80865B}" type="presOf" srcId="{17EE79D2-2D31-40E1-A1F2-CBCC8CD10650}" destId="{95219519-6546-4CB3-BF17-8F4489E56BD5}" srcOrd="1" destOrd="0" presId="urn:microsoft.com/office/officeart/2005/8/layout/pyramid1"/>
    <dgm:cxn modelId="{EE4A71BB-4DD1-4C16-8BDC-C14647D6F6AF}" srcId="{D88C806B-B7DA-413D-8060-250171D4F13F}" destId="{5B422CBA-AFCE-437E-805E-F0C05837B59B}" srcOrd="0" destOrd="0" parTransId="{EB602CE9-8A72-40F6-8365-7AE4315BA931}" sibTransId="{023AB2FD-B9EF-4D0C-B466-259534703D07}"/>
    <dgm:cxn modelId="{E9C230DB-DE84-495A-AD94-BBABFE170B92}" type="presOf" srcId="{19372F12-5122-4577-9676-1E1E247BE2FB}" destId="{83DA12A5-68A1-424D-AF6D-5CE7B7D7BEFB}" srcOrd="1" destOrd="0" presId="urn:microsoft.com/office/officeart/2005/8/layout/pyramid1"/>
    <dgm:cxn modelId="{797988EF-57E0-4993-8F9F-977F5B865584}" type="presOf" srcId="{B9B09203-977D-4D0B-9D94-F32C3BF01F08}" destId="{0C705AC2-708E-4038-95D6-6133B129C246}" srcOrd="1" destOrd="0" presId="urn:microsoft.com/office/officeart/2005/8/layout/pyramid1"/>
    <dgm:cxn modelId="{91AF32F2-C7DA-4BF7-AFFE-B0AD7C4BA90F}" srcId="{D88C806B-B7DA-413D-8060-250171D4F13F}" destId="{19372F12-5122-4577-9676-1E1E247BE2FB}" srcOrd="1" destOrd="0" parTransId="{BA6A588E-F9C4-407E-B83F-65228F031941}" sibTransId="{04FF057A-8FC2-4044-96C8-F103369619EA}"/>
    <dgm:cxn modelId="{27F1730B-ACE3-4FF5-9121-DD7392EB29AF}" type="presParOf" srcId="{4D61A3CD-C670-48F2-896A-38A12616E983}" destId="{3DD96F1D-2313-4D23-9C40-CFB4DDD9055F}" srcOrd="0" destOrd="0" presId="urn:microsoft.com/office/officeart/2005/8/layout/pyramid1"/>
    <dgm:cxn modelId="{F9C6095F-4E6C-4BB3-9273-FF30A19F2664}" type="presParOf" srcId="{3DD96F1D-2313-4D23-9C40-CFB4DDD9055F}" destId="{113DE91E-8FBD-4E6A-BC17-694171FFA53D}" srcOrd="0" destOrd="0" presId="urn:microsoft.com/office/officeart/2005/8/layout/pyramid1"/>
    <dgm:cxn modelId="{40862F84-5419-4DE3-BFB7-5A8BF6E4AEFB}" type="presParOf" srcId="{3DD96F1D-2313-4D23-9C40-CFB4DDD9055F}" destId="{32DC6704-E3C3-4864-BC93-B463638591E2}" srcOrd="1" destOrd="0" presId="urn:microsoft.com/office/officeart/2005/8/layout/pyramid1"/>
    <dgm:cxn modelId="{40B816DA-2E3E-4841-95CE-FFCDFC22E392}" type="presParOf" srcId="{4D61A3CD-C670-48F2-896A-38A12616E983}" destId="{E639F496-0788-4DA6-B1D2-2D3822250A96}" srcOrd="1" destOrd="0" presId="urn:microsoft.com/office/officeart/2005/8/layout/pyramid1"/>
    <dgm:cxn modelId="{A1CC90CF-AB26-4101-A5D6-7D4FA26C85B6}" type="presParOf" srcId="{E639F496-0788-4DA6-B1D2-2D3822250A96}" destId="{1CA32540-7B99-4735-A920-88B170109770}" srcOrd="0" destOrd="0" presId="urn:microsoft.com/office/officeart/2005/8/layout/pyramid1"/>
    <dgm:cxn modelId="{71BDCE7E-A0A5-4471-9FA7-B4A26CB0F1FB}" type="presParOf" srcId="{E639F496-0788-4DA6-B1D2-2D3822250A96}" destId="{83DA12A5-68A1-424D-AF6D-5CE7B7D7BEFB}" srcOrd="1" destOrd="0" presId="urn:microsoft.com/office/officeart/2005/8/layout/pyramid1"/>
    <dgm:cxn modelId="{39B80F96-28CC-4616-9FB8-234106367EF7}" type="presParOf" srcId="{4D61A3CD-C670-48F2-896A-38A12616E983}" destId="{F3FC7F9C-A250-4CD6-BA73-E6D4CCA3B00D}" srcOrd="2" destOrd="0" presId="urn:microsoft.com/office/officeart/2005/8/layout/pyramid1"/>
    <dgm:cxn modelId="{F48BC6E0-A85E-4CB2-947F-F05FE62946DE}" type="presParOf" srcId="{F3FC7F9C-A250-4CD6-BA73-E6D4CCA3B00D}" destId="{A95EF761-9759-4DD3-B4AA-E564F4142E21}" srcOrd="0" destOrd="0" presId="urn:microsoft.com/office/officeart/2005/8/layout/pyramid1"/>
    <dgm:cxn modelId="{81CD7B9F-9DC4-4512-83C7-4A60FD3DB94A}" type="presParOf" srcId="{F3FC7F9C-A250-4CD6-BA73-E6D4CCA3B00D}" destId="{95219519-6546-4CB3-BF17-8F4489E56BD5}" srcOrd="1" destOrd="0" presId="urn:microsoft.com/office/officeart/2005/8/layout/pyramid1"/>
    <dgm:cxn modelId="{1132F6CB-63C4-4A18-8FFB-FBF5C13D06A8}" type="presParOf" srcId="{4D61A3CD-C670-48F2-896A-38A12616E983}" destId="{44DD3F3A-52F5-42A2-B5CB-3405032EFEE8}" srcOrd="3" destOrd="0" presId="urn:microsoft.com/office/officeart/2005/8/layout/pyramid1"/>
    <dgm:cxn modelId="{54C0F492-EF97-420D-BA43-AAE31C01BA57}" type="presParOf" srcId="{44DD3F3A-52F5-42A2-B5CB-3405032EFEE8}" destId="{7B8A266C-0CF0-4524-8FBA-44C545619ECB}" srcOrd="0" destOrd="0" presId="urn:microsoft.com/office/officeart/2005/8/layout/pyramid1"/>
    <dgm:cxn modelId="{A1813FAC-72E6-40D6-B0DE-1C0FE0D4E395}" type="presParOf" srcId="{44DD3F3A-52F5-42A2-B5CB-3405032EFEE8}" destId="{0C705AC2-708E-4038-95D6-6133B129C246}"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FF3BB9-6612-4697-87EE-EC66312779BE}">
      <dsp:nvSpPr>
        <dsp:cNvPr id="0" name=""/>
        <dsp:cNvSpPr/>
      </dsp:nvSpPr>
      <dsp:spPr>
        <a:xfrm>
          <a:off x="1" y="864095"/>
          <a:ext cx="1742605" cy="799645"/>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100000"/>
            </a:lnSpc>
            <a:spcBef>
              <a:spcPct val="0"/>
            </a:spcBef>
            <a:spcAft>
              <a:spcPct val="35000"/>
            </a:spcAft>
            <a:buNone/>
          </a:pPr>
          <a:r>
            <a:rPr lang="en-US" altLang="en-US" sz="1600" b="1" u="sng" kern="1200" dirty="0">
              <a:solidFill>
                <a:srgbClr val="FF0000"/>
              </a:solidFill>
            </a:rPr>
            <a:t>D</a:t>
          </a:r>
          <a:r>
            <a:rPr lang="en-US" altLang="en-US" sz="1600" kern="1200" dirty="0"/>
            <a:t>efine</a:t>
          </a:r>
        </a:p>
      </dsp:txBody>
      <dsp:txXfrm>
        <a:off x="399824" y="864095"/>
        <a:ext cx="942960" cy="799645"/>
      </dsp:txXfrm>
    </dsp:sp>
    <dsp:sp modelId="{D3000CD6-B08B-4D3B-8D2A-7F1C26A23961}">
      <dsp:nvSpPr>
        <dsp:cNvPr id="0" name=""/>
        <dsp:cNvSpPr/>
      </dsp:nvSpPr>
      <dsp:spPr>
        <a:xfrm>
          <a:off x="1502390" y="838811"/>
          <a:ext cx="1881318" cy="79289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100000"/>
            </a:lnSpc>
            <a:spcBef>
              <a:spcPct val="0"/>
            </a:spcBef>
            <a:spcAft>
              <a:spcPct val="35000"/>
            </a:spcAft>
            <a:buNone/>
          </a:pPr>
          <a:r>
            <a:rPr lang="en-US" altLang="en-US" sz="1600" b="1" u="sng" kern="1200" dirty="0">
              <a:solidFill>
                <a:srgbClr val="FF0000"/>
              </a:solidFill>
              <a:latin typeface="Arial"/>
              <a:ea typeface="Arial Unicode MS"/>
              <a:cs typeface="+mn-cs"/>
            </a:rPr>
            <a:t>M</a:t>
          </a:r>
          <a:r>
            <a:rPr lang="en-US" altLang="en-US" sz="1600" kern="1200" dirty="0">
              <a:solidFill>
                <a:prstClr val="white"/>
              </a:solidFill>
              <a:latin typeface="Arial"/>
              <a:ea typeface="Arial Unicode MS"/>
              <a:cs typeface="+mn-cs"/>
            </a:rPr>
            <a:t>easure</a:t>
          </a:r>
        </a:p>
      </dsp:txBody>
      <dsp:txXfrm>
        <a:off x="1898836" y="838811"/>
        <a:ext cx="1088427" cy="792891"/>
      </dsp:txXfrm>
    </dsp:sp>
    <dsp:sp modelId="{74437C11-3810-488A-B265-8C8037793D77}">
      <dsp:nvSpPr>
        <dsp:cNvPr id="0" name=""/>
        <dsp:cNvSpPr/>
      </dsp:nvSpPr>
      <dsp:spPr>
        <a:xfrm>
          <a:off x="3124213" y="864095"/>
          <a:ext cx="2048942" cy="749700"/>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100000"/>
            </a:lnSpc>
            <a:spcBef>
              <a:spcPct val="0"/>
            </a:spcBef>
            <a:spcAft>
              <a:spcPct val="35000"/>
            </a:spcAft>
            <a:buNone/>
          </a:pPr>
          <a:r>
            <a:rPr lang="en-US" altLang="en-US" sz="1600" kern="1200" dirty="0">
              <a:solidFill>
                <a:srgbClr val="FF0000"/>
              </a:solidFill>
              <a:latin typeface="Arial"/>
              <a:ea typeface="Arial Unicode MS"/>
              <a:cs typeface="+mn-cs"/>
            </a:rPr>
            <a:t>A</a:t>
          </a:r>
          <a:r>
            <a:rPr lang="en-US" altLang="en-US" sz="1600" kern="1200" dirty="0">
              <a:solidFill>
                <a:prstClr val="white"/>
              </a:solidFill>
              <a:latin typeface="Arial"/>
              <a:ea typeface="Arial Unicode MS"/>
              <a:cs typeface="+mn-cs"/>
            </a:rPr>
            <a:t>nalyse</a:t>
          </a:r>
        </a:p>
      </dsp:txBody>
      <dsp:txXfrm>
        <a:off x="3499063" y="864095"/>
        <a:ext cx="1299242" cy="749700"/>
      </dsp:txXfrm>
    </dsp:sp>
    <dsp:sp modelId="{7B515A09-1A3C-4822-A413-8B7044B57FFE}">
      <dsp:nvSpPr>
        <dsp:cNvPr id="0" name=""/>
        <dsp:cNvSpPr/>
      </dsp:nvSpPr>
      <dsp:spPr>
        <a:xfrm>
          <a:off x="4992554" y="838811"/>
          <a:ext cx="2250702" cy="752945"/>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100000"/>
            </a:lnSpc>
            <a:spcBef>
              <a:spcPct val="0"/>
            </a:spcBef>
            <a:spcAft>
              <a:spcPct val="35000"/>
            </a:spcAft>
            <a:buNone/>
          </a:pPr>
          <a:r>
            <a:rPr lang="en-US" sz="1600" b="1" u="sng" kern="1200" dirty="0">
              <a:solidFill>
                <a:srgbClr val="FF0000"/>
              </a:solidFill>
              <a:latin typeface="Arial"/>
              <a:ea typeface="Arial Unicode MS"/>
              <a:cs typeface="+mn-cs"/>
            </a:rPr>
            <a:t>I</a:t>
          </a:r>
          <a:r>
            <a:rPr lang="en-US" sz="1600" kern="1200" dirty="0">
              <a:solidFill>
                <a:prstClr val="white"/>
              </a:solidFill>
              <a:latin typeface="Arial"/>
              <a:ea typeface="Arial Unicode MS"/>
              <a:cs typeface="+mn-cs"/>
            </a:rPr>
            <a:t>mprove</a:t>
          </a:r>
        </a:p>
        <a:p>
          <a:pPr marL="0" lvl="0" indent="0" algn="ctr" defTabSz="711200">
            <a:lnSpc>
              <a:spcPct val="100000"/>
            </a:lnSpc>
            <a:spcBef>
              <a:spcPct val="0"/>
            </a:spcBef>
            <a:spcAft>
              <a:spcPct val="35000"/>
            </a:spcAft>
            <a:buNone/>
          </a:pPr>
          <a:r>
            <a:rPr lang="en-US" sz="1600" kern="1200" dirty="0">
              <a:solidFill>
                <a:prstClr val="white"/>
              </a:solidFill>
              <a:latin typeface="Arial"/>
              <a:ea typeface="Arial Unicode MS"/>
              <a:cs typeface="+mn-cs"/>
            </a:rPr>
            <a:t>(Améliorer)</a:t>
          </a:r>
        </a:p>
      </dsp:txBody>
      <dsp:txXfrm>
        <a:off x="5369027" y="838811"/>
        <a:ext cx="1497757" cy="752945"/>
      </dsp:txXfrm>
    </dsp:sp>
    <dsp:sp modelId="{CE9C2431-12DC-4719-9DC6-322D4E00F3A4}">
      <dsp:nvSpPr>
        <dsp:cNvPr id="0" name=""/>
        <dsp:cNvSpPr/>
      </dsp:nvSpPr>
      <dsp:spPr>
        <a:xfrm>
          <a:off x="7051813" y="838811"/>
          <a:ext cx="2041894" cy="752945"/>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FF0000"/>
              </a:solidFill>
              <a:latin typeface="Arial"/>
              <a:ea typeface="Arial Unicode MS"/>
              <a:cs typeface="+mn-cs"/>
            </a:rPr>
            <a:t>C</a:t>
          </a:r>
          <a:r>
            <a:rPr lang="en-US" sz="1600" kern="1200" dirty="0">
              <a:solidFill>
                <a:prstClr val="white"/>
              </a:solidFill>
              <a:latin typeface="Arial"/>
              <a:ea typeface="Arial Unicode MS"/>
              <a:cs typeface="+mn-cs"/>
            </a:rPr>
            <a:t>ontrol</a:t>
          </a:r>
        </a:p>
      </dsp:txBody>
      <dsp:txXfrm>
        <a:off x="7428286" y="838811"/>
        <a:ext cx="1288949" cy="7529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DE91E-8FBD-4E6A-BC17-694171FFA53D}">
      <dsp:nvSpPr>
        <dsp:cNvPr id="0" name=""/>
        <dsp:cNvSpPr/>
      </dsp:nvSpPr>
      <dsp:spPr>
        <a:xfrm>
          <a:off x="1647183" y="0"/>
          <a:ext cx="1098122" cy="828092"/>
        </a:xfrm>
        <a:prstGeom prst="trapezoid">
          <a:avLst>
            <a:gd name="adj" fmla="val 66304"/>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t>MBB</a:t>
          </a:r>
          <a:endParaRPr lang="fr-FR" sz="2800" kern="1200" dirty="0"/>
        </a:p>
      </dsp:txBody>
      <dsp:txXfrm>
        <a:off x="1647183" y="0"/>
        <a:ext cx="1098122" cy="828092"/>
      </dsp:txXfrm>
    </dsp:sp>
    <dsp:sp modelId="{1CA32540-7B99-4735-A920-88B170109770}">
      <dsp:nvSpPr>
        <dsp:cNvPr id="0" name=""/>
        <dsp:cNvSpPr/>
      </dsp:nvSpPr>
      <dsp:spPr>
        <a:xfrm>
          <a:off x="1098122" y="828091"/>
          <a:ext cx="2196244" cy="828092"/>
        </a:xfrm>
        <a:prstGeom prst="trapezoid">
          <a:avLst>
            <a:gd name="adj" fmla="val 66304"/>
          </a:avLst>
        </a:prstGeom>
        <a:solidFill>
          <a:schemeClr val="accent3">
            <a:shade val="80000"/>
            <a:hueOff val="-246994"/>
            <a:satOff val="-7433"/>
            <a:lumOff val="1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kern="1200" dirty="0"/>
            <a:t>Black Belt</a:t>
          </a:r>
        </a:p>
      </dsp:txBody>
      <dsp:txXfrm>
        <a:off x="1482464" y="828091"/>
        <a:ext cx="1427558" cy="828092"/>
      </dsp:txXfrm>
    </dsp:sp>
    <dsp:sp modelId="{A95EF761-9759-4DD3-B4AA-E564F4142E21}">
      <dsp:nvSpPr>
        <dsp:cNvPr id="0" name=""/>
        <dsp:cNvSpPr/>
      </dsp:nvSpPr>
      <dsp:spPr>
        <a:xfrm>
          <a:off x="549061" y="1656183"/>
          <a:ext cx="3294366" cy="828092"/>
        </a:xfrm>
        <a:prstGeom prst="trapezoid">
          <a:avLst>
            <a:gd name="adj" fmla="val 66304"/>
          </a:avLst>
        </a:prstGeom>
        <a:solidFill>
          <a:schemeClr val="accent3">
            <a:shade val="80000"/>
            <a:hueOff val="-493989"/>
            <a:satOff val="-14867"/>
            <a:lumOff val="224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r-FR" sz="3200" kern="1200" dirty="0"/>
            <a:t>Green Belt</a:t>
          </a:r>
        </a:p>
      </dsp:txBody>
      <dsp:txXfrm>
        <a:off x="1125575" y="1656183"/>
        <a:ext cx="2141337" cy="828092"/>
      </dsp:txXfrm>
    </dsp:sp>
    <dsp:sp modelId="{7B8A266C-0CF0-4524-8FBA-44C545619ECB}">
      <dsp:nvSpPr>
        <dsp:cNvPr id="0" name=""/>
        <dsp:cNvSpPr/>
      </dsp:nvSpPr>
      <dsp:spPr>
        <a:xfrm>
          <a:off x="0" y="2484276"/>
          <a:ext cx="4392488" cy="828092"/>
        </a:xfrm>
        <a:prstGeom prst="trapezoid">
          <a:avLst>
            <a:gd name="adj" fmla="val 66304"/>
          </a:avLst>
        </a:prstGeom>
        <a:solidFill>
          <a:schemeClr val="accent3">
            <a:shade val="80000"/>
            <a:hueOff val="-740983"/>
            <a:satOff val="-22300"/>
            <a:lumOff val="336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fr-FR" sz="4000" kern="1200" dirty="0"/>
            <a:t>Yellow Belt</a:t>
          </a:r>
        </a:p>
      </dsp:txBody>
      <dsp:txXfrm>
        <a:off x="768685" y="2484276"/>
        <a:ext cx="2855117" cy="82809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99413-FE31-49B9-8646-FFA87310070D}" type="datetimeFigureOut">
              <a:rPr lang="ko-KR" altLang="en-US" smtClean="0"/>
              <a:t>2022-12-25</a:t>
            </a:fld>
            <a:endParaRPr lang="ko-KR"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ko-KR"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4368B0-E4C3-489B-9EDD-862E350A98F7}" type="slidenum">
              <a:rPr lang="ko-KR" altLang="en-US" smtClean="0"/>
              <a:t>‹#›</a:t>
            </a:fld>
            <a:endParaRPr lang="ko-KR" altLang="en-US"/>
          </a:p>
        </p:txBody>
      </p:sp>
    </p:spTree>
    <p:extLst>
      <p:ext uri="{BB962C8B-B14F-4D97-AF65-F5344CB8AC3E}">
        <p14:creationId xmlns:p14="http://schemas.microsoft.com/office/powerpoint/2010/main" val="26926525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94368B0-E4C3-489B-9EDD-862E350A98F7}" type="slidenum">
              <a:rPr lang="ko-KR" altLang="en-US" smtClean="0"/>
              <a:t>7</a:t>
            </a:fld>
            <a:endParaRPr lang="ko-KR" altLang="en-US"/>
          </a:p>
        </p:txBody>
      </p:sp>
    </p:spTree>
    <p:extLst>
      <p:ext uri="{BB962C8B-B14F-4D97-AF65-F5344CB8AC3E}">
        <p14:creationId xmlns:p14="http://schemas.microsoft.com/office/powerpoint/2010/main" val="1769433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94368B0-E4C3-489B-9EDD-862E350A98F7}" type="slidenum">
              <a:rPr lang="ko-KR" altLang="en-US" smtClean="0"/>
              <a:t>22</a:t>
            </a:fld>
            <a:endParaRPr lang="ko-KR" altLang="en-US"/>
          </a:p>
        </p:txBody>
      </p:sp>
    </p:spTree>
    <p:extLst>
      <p:ext uri="{BB962C8B-B14F-4D97-AF65-F5344CB8AC3E}">
        <p14:creationId xmlns:p14="http://schemas.microsoft.com/office/powerpoint/2010/main" val="2667382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833796" y="1203597"/>
            <a:ext cx="3481636" cy="1808583"/>
          </a:xfrm>
          <a:prstGeom prst="rect">
            <a:avLst/>
          </a:prstGeom>
        </p:spPr>
        <p:txBody>
          <a:bodyPr anchor="ctr"/>
          <a:lstStyle>
            <a:lvl1pPr marL="0" indent="0" algn="ctr">
              <a:lnSpc>
                <a:spcPct val="100000"/>
              </a:lnSpc>
              <a:buNone/>
              <a:defRPr sz="3600" b="0" baseline="0">
                <a:solidFill>
                  <a:schemeClr val="bg1"/>
                </a:solidFill>
                <a:latin typeface="+mj-lt"/>
                <a:cs typeface="Arial" pitchFamily="34" charset="0"/>
              </a:defRPr>
            </a:lvl1pPr>
          </a:lstStyle>
          <a:p>
            <a:pPr lvl="0"/>
            <a:r>
              <a:rPr lang="en-US" altLang="ko-KR" dirty="0"/>
              <a:t>FREE</a:t>
            </a:r>
          </a:p>
          <a:p>
            <a:pPr lvl="0"/>
            <a:r>
              <a:rPr lang="en-US" altLang="ko-KR" dirty="0"/>
              <a:t>PPT</a:t>
            </a:r>
          </a:p>
          <a:p>
            <a:pPr lvl="0"/>
            <a:r>
              <a:rPr lang="en-US" altLang="ko-KR" dirty="0"/>
              <a:t>TEMPLATES</a:t>
            </a:r>
          </a:p>
        </p:txBody>
      </p:sp>
      <p:sp>
        <p:nvSpPr>
          <p:cNvPr id="11" name="Text Placeholder 9"/>
          <p:cNvSpPr>
            <a:spLocks noGrp="1"/>
          </p:cNvSpPr>
          <p:nvPr>
            <p:ph type="body" sz="quarter" idx="11" hasCustomPrompt="1"/>
          </p:nvPr>
        </p:nvSpPr>
        <p:spPr>
          <a:xfrm>
            <a:off x="2833796" y="3012181"/>
            <a:ext cx="3481636" cy="85571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INSTERT</a:t>
            </a:r>
          </a:p>
          <a:p>
            <a:pPr lvl="0"/>
            <a:r>
              <a:rPr lang="en-US" altLang="ko-KR" dirty="0"/>
              <a:t>THE TITLE OF YOUR</a:t>
            </a:r>
          </a:p>
          <a:p>
            <a:pPr lvl="0"/>
            <a:r>
              <a:rPr lang="en-US" altLang="ko-KR" dirty="0"/>
              <a:t>PRESENTATION HERE</a:t>
            </a:r>
            <a:endParaRPr lang="ko-KR" altLang="en-US" dirty="0"/>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asic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3363838"/>
            <a:ext cx="9144000" cy="18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55820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123728" y="123478"/>
            <a:ext cx="7020272"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123728" y="699542"/>
            <a:ext cx="7020272" cy="288032"/>
          </a:xfrm>
          <a:prstGeom prst="rect">
            <a:avLst/>
          </a:prstGeom>
        </p:spPr>
        <p:txBody>
          <a:bodyPr anchor="ctr"/>
          <a:lstStyle>
            <a:lvl1pPr marL="0" indent="0" algn="l">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619157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asic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4876006"/>
            <a:ext cx="9144000"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Picture Placeholder 2"/>
          <p:cNvSpPr>
            <a:spLocks noGrp="1"/>
          </p:cNvSpPr>
          <p:nvPr>
            <p:ph type="pic" idx="1" hasCustomPrompt="1"/>
          </p:nvPr>
        </p:nvSpPr>
        <p:spPr>
          <a:xfrm>
            <a:off x="612811"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Frame 2"/>
          <p:cNvSpPr/>
          <p:nvPr userDrawn="1"/>
        </p:nvSpPr>
        <p:spPr>
          <a:xfrm>
            <a:off x="485315" y="1131590"/>
            <a:ext cx="1944216" cy="3384376"/>
          </a:xfrm>
          <a:prstGeom prst="frame">
            <a:avLst>
              <a:gd name="adj1" fmla="val 18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 name="Picture Placeholder 2"/>
          <p:cNvSpPr>
            <a:spLocks noGrp="1"/>
          </p:cNvSpPr>
          <p:nvPr>
            <p:ph type="pic" idx="12" hasCustomPrompt="1"/>
          </p:nvPr>
        </p:nvSpPr>
        <p:spPr>
          <a:xfrm>
            <a:off x="2684518"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Frame 14"/>
          <p:cNvSpPr/>
          <p:nvPr userDrawn="1"/>
        </p:nvSpPr>
        <p:spPr>
          <a:xfrm>
            <a:off x="2557022" y="1131590"/>
            <a:ext cx="1944216" cy="3384376"/>
          </a:xfrm>
          <a:prstGeom prst="frame">
            <a:avLst>
              <a:gd name="adj1" fmla="val 18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6" name="Picture Placeholder 2"/>
          <p:cNvSpPr>
            <a:spLocks noGrp="1"/>
          </p:cNvSpPr>
          <p:nvPr>
            <p:ph type="pic" idx="13" hasCustomPrompt="1"/>
          </p:nvPr>
        </p:nvSpPr>
        <p:spPr>
          <a:xfrm>
            <a:off x="4756225"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Frame 16"/>
          <p:cNvSpPr/>
          <p:nvPr userDrawn="1"/>
        </p:nvSpPr>
        <p:spPr>
          <a:xfrm>
            <a:off x="4628729" y="1131590"/>
            <a:ext cx="1944216" cy="3384376"/>
          </a:xfrm>
          <a:prstGeom prst="frame">
            <a:avLst>
              <a:gd name="adj1" fmla="val 182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8" name="Picture Placeholder 2"/>
          <p:cNvSpPr>
            <a:spLocks noGrp="1"/>
          </p:cNvSpPr>
          <p:nvPr>
            <p:ph type="pic" idx="14" hasCustomPrompt="1"/>
          </p:nvPr>
        </p:nvSpPr>
        <p:spPr>
          <a:xfrm>
            <a:off x="6827932"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Frame 18"/>
          <p:cNvSpPr/>
          <p:nvPr userDrawn="1"/>
        </p:nvSpPr>
        <p:spPr>
          <a:xfrm>
            <a:off x="6700436" y="1131590"/>
            <a:ext cx="1944216" cy="3384376"/>
          </a:xfrm>
          <a:prstGeom prst="frame">
            <a:avLst>
              <a:gd name="adj1" fmla="val 182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2725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804248" y="307249"/>
            <a:ext cx="2016224" cy="453650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2915816" y="307249"/>
            <a:ext cx="3744416" cy="453650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615967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200" b="0" baseline="0">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459144" y="1259703"/>
            <a:ext cx="1728000" cy="1728000"/>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2331352" y="3116468"/>
            <a:ext cx="1728000" cy="1728000"/>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2331160" y="1259511"/>
            <a:ext cx="1728192" cy="1728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p:cNvSpPr/>
          <p:nvPr userDrawn="1"/>
        </p:nvSpPr>
        <p:spPr>
          <a:xfrm>
            <a:off x="459144" y="3116276"/>
            <a:ext cx="1728192" cy="17281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Picture Placeholder 2"/>
          <p:cNvSpPr>
            <a:spLocks noGrp="1"/>
          </p:cNvSpPr>
          <p:nvPr>
            <p:ph type="pic" idx="13" hasCustomPrompt="1"/>
          </p:nvPr>
        </p:nvSpPr>
        <p:spPr>
          <a:xfrm>
            <a:off x="4203560" y="1259511"/>
            <a:ext cx="4464496" cy="35849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99547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1259632" y="483518"/>
            <a:ext cx="3463180" cy="417646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144108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6" name="Rectangle 5"/>
          <p:cNvSpPr/>
          <p:nvPr userDrawn="1"/>
        </p:nvSpPr>
        <p:spPr>
          <a:xfrm>
            <a:off x="0" y="1285875"/>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27" name="Picture 3" descr="D:\GoogleSlides\002-기본자료\005-PNG이미지\모니터.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88024" y="750706"/>
            <a:ext cx="3744416" cy="3733460"/>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4934706" y="874686"/>
            <a:ext cx="3441499" cy="2345136"/>
          </a:xfrm>
          <a:prstGeom prst="rect">
            <a:avLst/>
          </a:prstGeom>
          <a:solidFill>
            <a:schemeClr val="bg1">
              <a:lumMod val="95000"/>
            </a:schemeClr>
          </a:solidFill>
          <a:effectLst/>
        </p:spPr>
        <p:txBody>
          <a:bodyPr anchor="ctr"/>
          <a:lstStyle>
            <a:lvl1pPr marL="0" indent="0" algn="ctr">
              <a:buNone/>
              <a:defRPr sz="1200" b="1"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Text Placeholder 9"/>
          <p:cNvSpPr>
            <a:spLocks noGrp="1"/>
          </p:cNvSpPr>
          <p:nvPr>
            <p:ph type="body" sz="quarter" idx="10" hasCustomPrompt="1"/>
          </p:nvPr>
        </p:nvSpPr>
        <p:spPr>
          <a:xfrm>
            <a:off x="467544" y="181632"/>
            <a:ext cx="8676456"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IMAGES &amp; CONTENTS</a:t>
            </a:r>
          </a:p>
        </p:txBody>
      </p:sp>
      <p:sp>
        <p:nvSpPr>
          <p:cNvPr id="9" name="Text Placeholder 9"/>
          <p:cNvSpPr>
            <a:spLocks noGrp="1"/>
          </p:cNvSpPr>
          <p:nvPr>
            <p:ph type="body" sz="quarter" idx="11" hasCustomPrompt="1"/>
          </p:nvPr>
        </p:nvSpPr>
        <p:spPr>
          <a:xfrm>
            <a:off x="467544" y="757696"/>
            <a:ext cx="8676456" cy="288032"/>
          </a:xfrm>
          <a:prstGeom prst="rect">
            <a:avLst/>
          </a:prstGeom>
        </p:spPr>
        <p:txBody>
          <a:bodyPr anchor="ctr"/>
          <a:lstStyle>
            <a:lvl1pPr marL="0" indent="0" algn="l">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910396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Images and Contents Layout">
    <p:spTree>
      <p:nvGrpSpPr>
        <p:cNvPr id="1" name=""/>
        <p:cNvGrpSpPr/>
        <p:nvPr/>
      </p:nvGrpSpPr>
      <p:grpSpPr>
        <a:xfrm>
          <a:off x="0" y="0"/>
          <a:ext cx="0" cy="0"/>
          <a:chOff x="0" y="0"/>
          <a:chExt cx="0" cy="0"/>
        </a:xfrm>
      </p:grpSpPr>
      <p:sp>
        <p:nvSpPr>
          <p:cNvPr id="3" name="Rectangle 2"/>
          <p:cNvSpPr/>
          <p:nvPr userDrawn="1"/>
        </p:nvSpPr>
        <p:spPr>
          <a:xfrm>
            <a:off x="0" y="0"/>
            <a:ext cx="9144000" cy="25717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23318" y="896439"/>
            <a:ext cx="2808312" cy="3400810"/>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2"/>
          <p:cNvSpPr>
            <a:spLocks noGrp="1"/>
          </p:cNvSpPr>
          <p:nvPr>
            <p:ph type="pic" idx="1" hasCustomPrompt="1"/>
          </p:nvPr>
        </p:nvSpPr>
        <p:spPr>
          <a:xfrm>
            <a:off x="7347454" y="1034587"/>
            <a:ext cx="1080120" cy="250179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5697095" y="1181296"/>
            <a:ext cx="1619609" cy="250179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090312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2915816" y="0"/>
            <a:ext cx="3312368" cy="5143500"/>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755657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0"/>
            <a:ext cx="9144000" cy="5143500"/>
          </a:xfrm>
          <a:prstGeom prst="rect">
            <a:avLst/>
          </a:prstGeom>
          <a:solidFill>
            <a:schemeClr val="bg1">
              <a:lumMod val="8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67969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Oval 3"/>
          <p:cNvSpPr/>
          <p:nvPr userDrawn="1"/>
        </p:nvSpPr>
        <p:spPr>
          <a:xfrm>
            <a:off x="2879812" y="874038"/>
            <a:ext cx="3384376" cy="3384376"/>
          </a:xfrm>
          <a:prstGeom prst="ellipse">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879812" y="1995686"/>
            <a:ext cx="3384376" cy="576063"/>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879664" y="2571750"/>
            <a:ext cx="3384376" cy="508248"/>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a:t>
            </a:r>
          </a:p>
          <a:p>
            <a:pPr lvl="0"/>
            <a:r>
              <a:rPr lang="en-US" altLang="ko-KR" dirty="0"/>
              <a:t>of your subtitle Here</a:t>
            </a:r>
          </a:p>
        </p:txBody>
      </p:sp>
      <p:sp>
        <p:nvSpPr>
          <p:cNvPr id="5" name="Rectangle 4"/>
          <p:cNvSpPr/>
          <p:nvPr userDrawn="1"/>
        </p:nvSpPr>
        <p:spPr>
          <a:xfrm rot="2551977">
            <a:off x="8622803" y="-175729"/>
            <a:ext cx="216024" cy="828048"/>
          </a:xfrm>
          <a:custGeom>
            <a:avLst/>
            <a:gdLst/>
            <a:ahLst/>
            <a:cxnLst/>
            <a:rect l="l" t="t" r="r" b="b"/>
            <a:pathLst>
              <a:path w="216024" h="828048">
                <a:moveTo>
                  <a:pt x="0" y="198178"/>
                </a:moveTo>
                <a:lnTo>
                  <a:pt x="216024" y="0"/>
                </a:lnTo>
                <a:lnTo>
                  <a:pt x="216024" y="828048"/>
                </a:lnTo>
                <a:lnTo>
                  <a:pt x="0" y="828047"/>
                </a:lnTo>
                <a:close/>
              </a:path>
            </a:pathLst>
          </a:cu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8" name="Rectangle 7"/>
          <p:cNvSpPr/>
          <p:nvPr userDrawn="1"/>
        </p:nvSpPr>
        <p:spPr>
          <a:xfrm rot="2551977">
            <a:off x="8702909" y="-64441"/>
            <a:ext cx="216024" cy="1220895"/>
          </a:xfrm>
          <a:custGeom>
            <a:avLst/>
            <a:gdLst/>
            <a:ahLst/>
            <a:cxnLst/>
            <a:rect l="l" t="t" r="r" b="b"/>
            <a:pathLst>
              <a:path w="216024" h="1220895">
                <a:moveTo>
                  <a:pt x="0" y="0"/>
                </a:moveTo>
                <a:lnTo>
                  <a:pt x="216024" y="235477"/>
                </a:lnTo>
                <a:lnTo>
                  <a:pt x="216024" y="1220895"/>
                </a:lnTo>
                <a:lnTo>
                  <a:pt x="0" y="1220895"/>
                </a:lnTo>
                <a:close/>
              </a:path>
            </a:pathLst>
          </a:cu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9" name="Rectangle 8"/>
          <p:cNvSpPr/>
          <p:nvPr userDrawn="1"/>
        </p:nvSpPr>
        <p:spPr>
          <a:xfrm rot="2359288">
            <a:off x="201572" y="3936189"/>
            <a:ext cx="216024" cy="1240840"/>
          </a:xfrm>
          <a:custGeom>
            <a:avLst/>
            <a:gdLst/>
            <a:ahLst/>
            <a:cxnLst/>
            <a:rect l="l" t="t" r="r" b="b"/>
            <a:pathLst>
              <a:path w="216024" h="1240840">
                <a:moveTo>
                  <a:pt x="0" y="0"/>
                </a:moveTo>
                <a:lnTo>
                  <a:pt x="216024" y="0"/>
                </a:lnTo>
                <a:lnTo>
                  <a:pt x="216024" y="1240840"/>
                </a:lnTo>
                <a:lnTo>
                  <a:pt x="0" y="977112"/>
                </a:lnTo>
                <a:close/>
              </a:path>
            </a:pathLst>
          </a:cu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12" name="Rectangle 11"/>
          <p:cNvSpPr/>
          <p:nvPr userDrawn="1"/>
        </p:nvSpPr>
        <p:spPr>
          <a:xfrm rot="2359288">
            <a:off x="272370" y="4409776"/>
            <a:ext cx="216024" cy="904565"/>
          </a:xfrm>
          <a:custGeom>
            <a:avLst/>
            <a:gdLst/>
            <a:ahLst/>
            <a:cxnLst/>
            <a:rect l="l" t="t" r="r" b="b"/>
            <a:pathLst>
              <a:path w="216024" h="904565">
                <a:moveTo>
                  <a:pt x="0" y="0"/>
                </a:moveTo>
                <a:lnTo>
                  <a:pt x="216024" y="0"/>
                </a:lnTo>
                <a:lnTo>
                  <a:pt x="216024" y="727616"/>
                </a:lnTo>
                <a:lnTo>
                  <a:pt x="0" y="904565"/>
                </a:lnTo>
                <a:close/>
              </a:path>
            </a:pathLst>
          </a:cu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Tree>
    <p:extLst>
      <p:ext uri="{BB962C8B-B14F-4D97-AF65-F5344CB8AC3E}">
        <p14:creationId xmlns:p14="http://schemas.microsoft.com/office/powerpoint/2010/main" val="922477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435740" y="468065"/>
            <a:ext cx="4032448"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4576312" y="468065"/>
            <a:ext cx="2016000"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4576312" y="2628305"/>
            <a:ext cx="2016000"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6700660" y="2628305"/>
            <a:ext cx="2016000"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6700436" y="468065"/>
            <a:ext cx="2016224" cy="20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7820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219716" y="195485"/>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219716" y="2643758"/>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5980356" y="195485"/>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5980356" y="2643758"/>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3275856" y="195485"/>
            <a:ext cx="2593954" cy="4774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25980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3709003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738182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Oval 3"/>
          <p:cNvSpPr/>
          <p:nvPr userDrawn="1"/>
        </p:nvSpPr>
        <p:spPr>
          <a:xfrm>
            <a:off x="2879812" y="874038"/>
            <a:ext cx="3384376" cy="3384376"/>
          </a:xfrm>
          <a:prstGeom prst="ellipse">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879812" y="1995686"/>
            <a:ext cx="3384376" cy="576063"/>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879664" y="2571750"/>
            <a:ext cx="3384376" cy="508248"/>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a:t>
            </a:r>
          </a:p>
          <a:p>
            <a:pPr lvl="0"/>
            <a:r>
              <a:rPr lang="en-US" altLang="ko-KR" dirty="0"/>
              <a:t>of your subtitle Here</a:t>
            </a:r>
          </a:p>
        </p:txBody>
      </p:sp>
      <p:sp>
        <p:nvSpPr>
          <p:cNvPr id="5" name="Rectangle 4"/>
          <p:cNvSpPr/>
          <p:nvPr userDrawn="1"/>
        </p:nvSpPr>
        <p:spPr>
          <a:xfrm rot="2551977">
            <a:off x="8622803" y="-175729"/>
            <a:ext cx="216024" cy="828048"/>
          </a:xfrm>
          <a:custGeom>
            <a:avLst/>
            <a:gdLst/>
            <a:ahLst/>
            <a:cxnLst/>
            <a:rect l="l" t="t" r="r" b="b"/>
            <a:pathLst>
              <a:path w="216024" h="828048">
                <a:moveTo>
                  <a:pt x="0" y="198178"/>
                </a:moveTo>
                <a:lnTo>
                  <a:pt x="216024" y="0"/>
                </a:lnTo>
                <a:lnTo>
                  <a:pt x="216024" y="828048"/>
                </a:lnTo>
                <a:lnTo>
                  <a:pt x="0" y="828047"/>
                </a:lnTo>
                <a:close/>
              </a:path>
            </a:pathLst>
          </a:cu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8" name="Rectangle 7"/>
          <p:cNvSpPr/>
          <p:nvPr userDrawn="1"/>
        </p:nvSpPr>
        <p:spPr>
          <a:xfrm rot="2551977">
            <a:off x="8702909" y="-64441"/>
            <a:ext cx="216024" cy="1220895"/>
          </a:xfrm>
          <a:custGeom>
            <a:avLst/>
            <a:gdLst/>
            <a:ahLst/>
            <a:cxnLst/>
            <a:rect l="l" t="t" r="r" b="b"/>
            <a:pathLst>
              <a:path w="216024" h="1220895">
                <a:moveTo>
                  <a:pt x="0" y="0"/>
                </a:moveTo>
                <a:lnTo>
                  <a:pt x="216024" y="235477"/>
                </a:lnTo>
                <a:lnTo>
                  <a:pt x="216024" y="1220895"/>
                </a:lnTo>
                <a:lnTo>
                  <a:pt x="0" y="1220895"/>
                </a:lnTo>
                <a:close/>
              </a:path>
            </a:pathLst>
          </a:cu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9" name="Rectangle 8"/>
          <p:cNvSpPr/>
          <p:nvPr userDrawn="1"/>
        </p:nvSpPr>
        <p:spPr>
          <a:xfrm rot="2359288">
            <a:off x="201572" y="3936189"/>
            <a:ext cx="216024" cy="1240840"/>
          </a:xfrm>
          <a:custGeom>
            <a:avLst/>
            <a:gdLst/>
            <a:ahLst/>
            <a:cxnLst/>
            <a:rect l="l" t="t" r="r" b="b"/>
            <a:pathLst>
              <a:path w="216024" h="1240840">
                <a:moveTo>
                  <a:pt x="0" y="0"/>
                </a:moveTo>
                <a:lnTo>
                  <a:pt x="216024" y="0"/>
                </a:lnTo>
                <a:lnTo>
                  <a:pt x="216024" y="1240840"/>
                </a:lnTo>
                <a:lnTo>
                  <a:pt x="0" y="977112"/>
                </a:lnTo>
                <a:close/>
              </a:path>
            </a:pathLst>
          </a:cu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12" name="Rectangle 11"/>
          <p:cNvSpPr/>
          <p:nvPr userDrawn="1"/>
        </p:nvSpPr>
        <p:spPr>
          <a:xfrm rot="2359288">
            <a:off x="272370" y="4409776"/>
            <a:ext cx="216024" cy="904565"/>
          </a:xfrm>
          <a:custGeom>
            <a:avLst/>
            <a:gdLst/>
            <a:ahLst/>
            <a:cxnLst/>
            <a:rect l="l" t="t" r="r" b="b"/>
            <a:pathLst>
              <a:path w="216024" h="904565">
                <a:moveTo>
                  <a:pt x="0" y="0"/>
                </a:moveTo>
                <a:lnTo>
                  <a:pt x="216024" y="0"/>
                </a:lnTo>
                <a:lnTo>
                  <a:pt x="216024" y="727616"/>
                </a:lnTo>
                <a:lnTo>
                  <a:pt x="0" y="904565"/>
                </a:lnTo>
                <a:close/>
              </a:path>
            </a:pathLst>
          </a:cu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Tree>
    <p:extLst>
      <p:ext uri="{BB962C8B-B14F-4D97-AF65-F5344CB8AC3E}">
        <p14:creationId xmlns:p14="http://schemas.microsoft.com/office/powerpoint/2010/main" val="1658410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507854"/>
            <a:ext cx="9144000" cy="464245"/>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0" y="3979602"/>
            <a:ext cx="9144000" cy="282356"/>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3" name="Picture Placeholder 2"/>
          <p:cNvSpPr>
            <a:spLocks noGrp="1"/>
          </p:cNvSpPr>
          <p:nvPr>
            <p:ph type="pic" sz="quarter" idx="12" hasCustomPrompt="1"/>
          </p:nvPr>
        </p:nvSpPr>
        <p:spPr>
          <a:xfrm>
            <a:off x="1" y="0"/>
            <a:ext cx="9144000" cy="2571750"/>
          </a:xfrm>
          <a:prstGeom prst="rect">
            <a:avLst/>
          </a:prstGeom>
        </p:spPr>
        <p:txBody>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a:solidFill>
                  <a:schemeClr val="tx1">
                    <a:lumMod val="75000"/>
                    <a:lumOff val="25000"/>
                  </a:schemeClr>
                </a:solidFill>
                <a:latin typeface="+mn-lt"/>
              </a:defRPr>
            </a:lvl1pPr>
          </a:lstStyle>
          <a:p>
            <a:r>
              <a:rPr lang="en-US" altLang="ko-KR" dirty="0"/>
              <a:t>Your Picture Here</a:t>
            </a:r>
            <a:endParaRPr lang="ko-KR" altLang="en-US" dirty="0"/>
          </a:p>
          <a:p>
            <a:endParaRPr lang="ko-KR" altLang="en-US" dirty="0"/>
          </a:p>
        </p:txBody>
      </p:sp>
      <p:sp>
        <p:nvSpPr>
          <p:cNvPr id="4" name="Rectangle 3"/>
          <p:cNvSpPr/>
          <p:nvPr userDrawn="1"/>
        </p:nvSpPr>
        <p:spPr>
          <a:xfrm>
            <a:off x="0" y="4659982"/>
            <a:ext cx="9144000" cy="48351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382354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123728" y="123478"/>
            <a:ext cx="7020272"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123728" y="699542"/>
            <a:ext cx="7020272" cy="288032"/>
          </a:xfrm>
          <a:prstGeom prst="rect">
            <a:avLst/>
          </a:prstGeom>
        </p:spPr>
        <p:txBody>
          <a:bodyPr anchor="ctr"/>
          <a:lstStyle>
            <a:lvl1pPr marL="0" indent="0" algn="l">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98172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spTree>
      <p:nvGrpSpPr>
        <p:cNvPr id="1" name=""/>
        <p:cNvGrpSpPr/>
        <p:nvPr/>
      </p:nvGrpSpPr>
      <p:grpSpPr>
        <a:xfrm>
          <a:off x="0" y="0"/>
          <a:ext cx="0" cy="0"/>
          <a:chOff x="0" y="0"/>
          <a:chExt cx="0" cy="0"/>
        </a:xfrm>
      </p:grpSpPr>
      <p:sp>
        <p:nvSpPr>
          <p:cNvPr id="2" name="Rectangle 1"/>
          <p:cNvSpPr/>
          <p:nvPr userDrawn="1"/>
        </p:nvSpPr>
        <p:spPr>
          <a:xfrm>
            <a:off x="0" y="2571750"/>
            <a:ext cx="9144000" cy="257175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26" name="Picture 2" descr="E:\002-KIMS BUSINESS\007-02-Googleslidesppt\02-GSppt-Contents-Kim\20170215\02-abs\businessman-with-city-vew-pn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1435" y="339502"/>
            <a:ext cx="2105436" cy="4373692"/>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9"/>
          <p:cNvSpPr>
            <a:spLocks noGrp="1"/>
          </p:cNvSpPr>
          <p:nvPr>
            <p:ph type="body" sz="quarter" idx="10" hasCustomPrompt="1"/>
          </p:nvPr>
        </p:nvSpPr>
        <p:spPr>
          <a:xfrm>
            <a:off x="2566870" y="267494"/>
            <a:ext cx="6577129" cy="648072"/>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 Use Layout">
    <p:spTree>
      <p:nvGrpSpPr>
        <p:cNvPr id="1" name=""/>
        <p:cNvGrpSpPr/>
        <p:nvPr/>
      </p:nvGrpSpPr>
      <p:grpSpPr>
        <a:xfrm>
          <a:off x="0" y="0"/>
          <a:ext cx="0" cy="0"/>
          <a:chOff x="0" y="0"/>
          <a:chExt cx="0" cy="0"/>
        </a:xfrm>
      </p:grpSpPr>
      <p:sp>
        <p:nvSpPr>
          <p:cNvPr id="2" name="Rectangle 1"/>
          <p:cNvSpPr/>
          <p:nvPr userDrawn="1"/>
        </p:nvSpPr>
        <p:spPr>
          <a:xfrm>
            <a:off x="0" y="2571750"/>
            <a:ext cx="9144000" cy="257175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26" name="Picture 2" descr="E:\002-KIMS BUSINESS\007-02-Googleslidesppt\02-GSppt-Contents-Kim\20170215\02-abs\businessman-with-city-vew-pn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037" y="708009"/>
            <a:ext cx="1793463" cy="372562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9"/>
          <p:cNvSpPr>
            <a:spLocks noGrp="1"/>
          </p:cNvSpPr>
          <p:nvPr>
            <p:ph type="body" sz="quarter" idx="10" hasCustomPrompt="1"/>
          </p:nvPr>
        </p:nvSpPr>
        <p:spPr>
          <a:xfrm>
            <a:off x="1892500" y="483518"/>
            <a:ext cx="7251500"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8893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9"/>
          <p:cNvSpPr>
            <a:spLocks noGrp="1"/>
          </p:cNvSpPr>
          <p:nvPr>
            <p:ph type="body" sz="quarter" idx="11" hasCustomPrompt="1"/>
          </p:nvPr>
        </p:nvSpPr>
        <p:spPr>
          <a:xfrm>
            <a:off x="0" y="123478"/>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6" name="Text Placeholder 9"/>
          <p:cNvSpPr>
            <a:spLocks noGrp="1"/>
          </p:cNvSpPr>
          <p:nvPr>
            <p:ph type="body" sz="quarter" idx="12" hasCustomPrompt="1"/>
          </p:nvPr>
        </p:nvSpPr>
        <p:spPr>
          <a:xfrm>
            <a:off x="0" y="699542"/>
            <a:ext cx="9144000" cy="288032"/>
          </a:xfrm>
          <a:prstGeom prst="rect">
            <a:avLst/>
          </a:prstGeom>
        </p:spPr>
        <p:txBody>
          <a:bodyPr anchor="ctr"/>
          <a:lstStyle>
            <a:lvl1pPr marL="0" indent="0" algn="ctr">
              <a:buNone/>
              <a:defRPr sz="12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asic Layout">
    <p:bg>
      <p:bgPr>
        <a:solidFill>
          <a:schemeClr val="accent2">
            <a:lumMod val="75000"/>
          </a:schemeClr>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94743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7526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55576" y="123478"/>
            <a:ext cx="8388424"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755576" y="699542"/>
            <a:ext cx="8388424" cy="288032"/>
          </a:xfrm>
          <a:prstGeom prst="rect">
            <a:avLst/>
          </a:prstGeom>
        </p:spPr>
        <p:txBody>
          <a:bodyPr anchor="ctr"/>
          <a:lstStyle>
            <a:lvl1pPr marL="0" indent="0" algn="l">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pic>
        <p:nvPicPr>
          <p:cNvPr id="6" name="Picture 2" descr="E:\002-KIMS BUSINESS\007-02-Googleslidesppt\02-GSppt-Contents-Kim\20170215\02-abs\businessman-with-city-vew-pn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8244408" y="3435846"/>
            <a:ext cx="757546" cy="1573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972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Basic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4876006"/>
            <a:ext cx="9144000"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904703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theme" Target="../theme/theme2.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52" r:id="rId3"/>
    <p:sldLayoutId id="2147483662" r:id="rId4"/>
    <p:sldLayoutId id="2147483664" r:id="rId5"/>
    <p:sldLayoutId id="2147483665" r:id="rId6"/>
    <p:sldLayoutId id="2147483663" r:id="rId7"/>
    <p:sldLayoutId id="2147483667" r:id="rId8"/>
    <p:sldLayoutId id="2147483661" r:id="rId9"/>
    <p:sldLayoutId id="2147483666" r:id="rId10"/>
    <p:sldLayoutId id="2147483655" r:id="rId11"/>
    <p:sldLayoutId id="2147483668" r:id="rId12"/>
    <p:sldLayoutId id="2147483669" r:id="rId13"/>
    <p:sldLayoutId id="2147483673" r:id="rId14"/>
    <p:sldLayoutId id="2147483674" r:id="rId15"/>
    <p:sldLayoutId id="2147483675" r:id="rId16"/>
    <p:sldLayoutId id="2147483670" r:id="rId17"/>
    <p:sldLayoutId id="2147483671" r:id="rId18"/>
    <p:sldLayoutId id="2147483672" r:id="rId19"/>
    <p:sldLayoutId id="2147483676" r:id="rId20"/>
    <p:sldLayoutId id="2147483656" r:id="rId21"/>
    <p:sldLayoutId id="2147483678" r:id="rId2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 id="2147483677"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6.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987823" y="1358198"/>
            <a:ext cx="3738109" cy="1139651"/>
          </a:xfrm>
        </p:spPr>
        <p:txBody>
          <a:bodyPr/>
          <a:lstStyle/>
          <a:p>
            <a:r>
              <a:rPr lang="fr-FR" sz="5400" b="1" dirty="0">
                <a:ln w="12700">
                  <a:solidFill>
                    <a:srgbClr val="FFFF00"/>
                  </a:solidFill>
                </a:ln>
                <a:solidFill>
                  <a:schemeClr val="accent6"/>
                </a:solidFill>
                <a:effectLst>
                  <a:glow rad="127000">
                    <a:schemeClr val="bg1"/>
                  </a:glow>
                </a:effectLst>
                <a:latin typeface="Algerian" panose="04020705040A02060702" pitchFamily="82" charset="0"/>
              </a:rPr>
              <a:t>Six Sigma</a:t>
            </a:r>
          </a:p>
        </p:txBody>
      </p:sp>
      <p:pic>
        <p:nvPicPr>
          <p:cNvPr id="10" name="Image 9">
            <a:extLst>
              <a:ext uri="{FF2B5EF4-FFF2-40B4-BE49-F238E27FC236}">
                <a16:creationId xmlns:a16="http://schemas.microsoft.com/office/drawing/2014/main" id="{C7359742-4B08-EB8A-E40E-5314E47BEE4D}"/>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rcRect l="4790" t="298" r="5367" b="16395"/>
          <a:stretch/>
        </p:blipFill>
        <p:spPr>
          <a:xfrm>
            <a:off x="7457858" y="167903"/>
            <a:ext cx="1559444" cy="1117251"/>
          </a:xfrm>
          <a:prstGeom prst="roundRect">
            <a:avLst>
              <a:gd name="adj" fmla="val 409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AutoShape 2" descr="Six sigma : l'application en complément ou non d'une démarche Lean">
            <a:extLst>
              <a:ext uri="{FF2B5EF4-FFF2-40B4-BE49-F238E27FC236}">
                <a16:creationId xmlns:a16="http://schemas.microsoft.com/office/drawing/2014/main" id="{95B9E567-5F53-8635-61D8-9BBC70B0A823}"/>
              </a:ext>
            </a:extLst>
          </p:cNvPr>
          <p:cNvSpPr>
            <a:spLocks noChangeAspect="1" noChangeArrowheads="1"/>
          </p:cNvSpPr>
          <p:nvPr/>
        </p:nvSpPr>
        <p:spPr bwMode="auto">
          <a:xfrm>
            <a:off x="4139952" y="232648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1032" name="Picture 8" descr="Six sigma : l'application en complément ou non d'une démarche Lean">
            <a:extLst>
              <a:ext uri="{FF2B5EF4-FFF2-40B4-BE49-F238E27FC236}">
                <a16:creationId xmlns:a16="http://schemas.microsoft.com/office/drawing/2014/main" id="{5D505417-2F01-B4FF-6050-3AD993194F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37740" y="2424490"/>
            <a:ext cx="3738109" cy="16290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l="-1" t="732" r="844"/>
          <a:stretch/>
        </p:blipFill>
        <p:spPr bwMode="auto">
          <a:xfrm>
            <a:off x="323528" y="627534"/>
            <a:ext cx="8496943" cy="3917304"/>
          </a:xfrm>
          <a:prstGeom prst="rect">
            <a:avLst/>
          </a:prstGeom>
          <a:noFill/>
          <a:ln w="38100">
            <a:solidFill>
              <a:schemeClr val="accent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040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chor="ctr"/>
          <a:lstStyle/>
          <a:p>
            <a:r>
              <a:rPr lang="fr-FR" altLang="en-US" b="1" u="sng" dirty="0"/>
              <a:t>Les objectifs de Six SIGMA</a:t>
            </a:r>
            <a:endParaRPr lang="fr-FR" altLang="ko-KR" b="1" u="sng" dirty="0"/>
          </a:p>
        </p:txBody>
      </p:sp>
      <p:sp>
        <p:nvSpPr>
          <p:cNvPr id="4" name="Rectangle 2"/>
          <p:cNvSpPr/>
          <p:nvPr/>
        </p:nvSpPr>
        <p:spPr>
          <a:xfrm>
            <a:off x="0" y="3219822"/>
            <a:ext cx="9144000" cy="1923678"/>
          </a:xfrm>
          <a:custGeom>
            <a:avLst/>
            <a:gdLst/>
            <a:ahLst/>
            <a:cxnLst/>
            <a:rect l="l" t="t" r="r" b="b"/>
            <a:pathLst>
              <a:path w="9144000" h="1923678">
                <a:moveTo>
                  <a:pt x="0" y="0"/>
                </a:moveTo>
                <a:lnTo>
                  <a:pt x="1792948" y="0"/>
                </a:lnTo>
                <a:lnTo>
                  <a:pt x="1792948" y="804992"/>
                </a:lnTo>
                <a:cubicBezTo>
                  <a:pt x="1792948" y="1023721"/>
                  <a:pt x="1970263" y="1201036"/>
                  <a:pt x="2188992" y="1201036"/>
                </a:cubicBezTo>
                <a:cubicBezTo>
                  <a:pt x="2407721" y="1201036"/>
                  <a:pt x="2585036" y="1023721"/>
                  <a:pt x="2585036" y="804992"/>
                </a:cubicBezTo>
                <a:lnTo>
                  <a:pt x="2585036" y="0"/>
                </a:lnTo>
                <a:lnTo>
                  <a:pt x="3377124" y="0"/>
                </a:lnTo>
                <a:lnTo>
                  <a:pt x="3377124" y="1260140"/>
                </a:lnTo>
                <a:cubicBezTo>
                  <a:pt x="3377124" y="1478869"/>
                  <a:pt x="3554439" y="1656184"/>
                  <a:pt x="3773168" y="1656184"/>
                </a:cubicBezTo>
                <a:cubicBezTo>
                  <a:pt x="3991897" y="1656184"/>
                  <a:pt x="4169212" y="1478869"/>
                  <a:pt x="4169212" y="1260140"/>
                </a:cubicBezTo>
                <a:lnTo>
                  <a:pt x="4169212" y="0"/>
                </a:lnTo>
                <a:lnTo>
                  <a:pt x="4961300" y="0"/>
                </a:lnTo>
                <a:lnTo>
                  <a:pt x="4961300" y="540060"/>
                </a:lnTo>
                <a:cubicBezTo>
                  <a:pt x="4961300" y="758789"/>
                  <a:pt x="5138615" y="936104"/>
                  <a:pt x="5357344" y="936104"/>
                </a:cubicBezTo>
                <a:cubicBezTo>
                  <a:pt x="5576073" y="936104"/>
                  <a:pt x="5753388" y="758789"/>
                  <a:pt x="5753388" y="540060"/>
                </a:cubicBezTo>
                <a:lnTo>
                  <a:pt x="5753388" y="0"/>
                </a:lnTo>
                <a:lnTo>
                  <a:pt x="6545476" y="0"/>
                </a:lnTo>
                <a:lnTo>
                  <a:pt x="6545476" y="684076"/>
                </a:lnTo>
                <a:cubicBezTo>
                  <a:pt x="6545476" y="902805"/>
                  <a:pt x="6722791" y="1080120"/>
                  <a:pt x="6941520" y="1080120"/>
                </a:cubicBezTo>
                <a:cubicBezTo>
                  <a:pt x="7160249" y="1080120"/>
                  <a:pt x="7337564" y="902805"/>
                  <a:pt x="7337564" y="684076"/>
                </a:cubicBezTo>
                <a:lnTo>
                  <a:pt x="7337564" y="0"/>
                </a:lnTo>
                <a:lnTo>
                  <a:pt x="9144000" y="0"/>
                </a:lnTo>
                <a:lnTo>
                  <a:pt x="9144000" y="1923678"/>
                </a:lnTo>
                <a:lnTo>
                  <a:pt x="0" y="192367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5" name="Group 4"/>
          <p:cNvGrpSpPr/>
          <p:nvPr/>
        </p:nvGrpSpPr>
        <p:grpSpPr>
          <a:xfrm>
            <a:off x="1000860" y="2305663"/>
            <a:ext cx="792088" cy="2088232"/>
            <a:chOff x="1043608" y="2017631"/>
            <a:chExt cx="792088" cy="2088232"/>
          </a:xfrm>
          <a:solidFill>
            <a:schemeClr val="accent2"/>
          </a:solidFill>
        </p:grpSpPr>
        <p:sp>
          <p:nvSpPr>
            <p:cNvPr id="6" name="Rounded Rectangle 5"/>
            <p:cNvSpPr/>
            <p:nvPr/>
          </p:nvSpPr>
          <p:spPr>
            <a:xfrm>
              <a:off x="1043608" y="2017631"/>
              <a:ext cx="792088" cy="2088232"/>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Oval 6"/>
            <p:cNvSpPr/>
            <p:nvPr/>
          </p:nvSpPr>
          <p:spPr>
            <a:xfrm>
              <a:off x="1107856" y="2074120"/>
              <a:ext cx="663592" cy="6635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8" name="Group 7"/>
          <p:cNvGrpSpPr/>
          <p:nvPr/>
        </p:nvGrpSpPr>
        <p:grpSpPr>
          <a:xfrm>
            <a:off x="2585036" y="2715766"/>
            <a:ext cx="792088" cy="2088232"/>
            <a:chOff x="1043608" y="2017631"/>
            <a:chExt cx="792088" cy="2088232"/>
          </a:xfrm>
          <a:solidFill>
            <a:schemeClr val="accent2"/>
          </a:solidFill>
        </p:grpSpPr>
        <p:sp>
          <p:nvSpPr>
            <p:cNvPr id="9" name="Rounded Rectangle 8"/>
            <p:cNvSpPr/>
            <p:nvPr/>
          </p:nvSpPr>
          <p:spPr>
            <a:xfrm>
              <a:off x="1043608" y="2017631"/>
              <a:ext cx="792088" cy="2088232"/>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Oval 9"/>
            <p:cNvSpPr/>
            <p:nvPr/>
          </p:nvSpPr>
          <p:spPr>
            <a:xfrm>
              <a:off x="1107856" y="2074120"/>
              <a:ext cx="663592" cy="6635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11" name="Group 10"/>
          <p:cNvGrpSpPr/>
          <p:nvPr/>
        </p:nvGrpSpPr>
        <p:grpSpPr>
          <a:xfrm>
            <a:off x="4169212" y="2283718"/>
            <a:ext cx="792088" cy="2088232"/>
            <a:chOff x="1043608" y="2017631"/>
            <a:chExt cx="792088" cy="2088232"/>
          </a:xfrm>
          <a:solidFill>
            <a:schemeClr val="accent2"/>
          </a:solidFill>
        </p:grpSpPr>
        <p:sp>
          <p:nvSpPr>
            <p:cNvPr id="12" name="Rounded Rectangle 11"/>
            <p:cNvSpPr/>
            <p:nvPr/>
          </p:nvSpPr>
          <p:spPr>
            <a:xfrm>
              <a:off x="1043608" y="2017631"/>
              <a:ext cx="792088" cy="2088232"/>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Oval 12"/>
            <p:cNvSpPr/>
            <p:nvPr/>
          </p:nvSpPr>
          <p:spPr>
            <a:xfrm>
              <a:off x="1107856" y="2074120"/>
              <a:ext cx="663592" cy="6635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14" name="Group 13"/>
          <p:cNvGrpSpPr/>
          <p:nvPr/>
        </p:nvGrpSpPr>
        <p:grpSpPr>
          <a:xfrm>
            <a:off x="5753388" y="1982253"/>
            <a:ext cx="792088" cy="2533713"/>
            <a:chOff x="1043608" y="2017630"/>
            <a:chExt cx="792088" cy="2533713"/>
          </a:xfrm>
          <a:solidFill>
            <a:schemeClr val="accent2"/>
          </a:solidFill>
        </p:grpSpPr>
        <p:sp>
          <p:nvSpPr>
            <p:cNvPr id="15" name="Rounded Rectangle 14"/>
            <p:cNvSpPr/>
            <p:nvPr/>
          </p:nvSpPr>
          <p:spPr>
            <a:xfrm>
              <a:off x="1043608" y="2017630"/>
              <a:ext cx="792088" cy="253371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Oval 15"/>
            <p:cNvSpPr/>
            <p:nvPr/>
          </p:nvSpPr>
          <p:spPr>
            <a:xfrm>
              <a:off x="1107856" y="2074120"/>
              <a:ext cx="663592" cy="6635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17" name="Group 16"/>
          <p:cNvGrpSpPr/>
          <p:nvPr/>
        </p:nvGrpSpPr>
        <p:grpSpPr>
          <a:xfrm>
            <a:off x="7337564" y="2342293"/>
            <a:ext cx="792088" cy="2533713"/>
            <a:chOff x="1043608" y="2017630"/>
            <a:chExt cx="792088" cy="2533713"/>
          </a:xfrm>
          <a:solidFill>
            <a:schemeClr val="accent2"/>
          </a:solidFill>
        </p:grpSpPr>
        <p:sp>
          <p:nvSpPr>
            <p:cNvPr id="18" name="Rounded Rectangle 17"/>
            <p:cNvSpPr/>
            <p:nvPr/>
          </p:nvSpPr>
          <p:spPr>
            <a:xfrm>
              <a:off x="1043608" y="2017630"/>
              <a:ext cx="792088" cy="253371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Oval 18"/>
            <p:cNvSpPr/>
            <p:nvPr/>
          </p:nvSpPr>
          <p:spPr>
            <a:xfrm>
              <a:off x="1107856" y="2074120"/>
              <a:ext cx="663592" cy="6635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7" name="TextBox 26"/>
          <p:cNvSpPr txBox="1"/>
          <p:nvPr/>
        </p:nvSpPr>
        <p:spPr>
          <a:xfrm>
            <a:off x="87985" y="1712261"/>
            <a:ext cx="2617837" cy="769441"/>
          </a:xfrm>
          <a:prstGeom prst="rect">
            <a:avLst/>
          </a:prstGeom>
          <a:noFill/>
        </p:spPr>
        <p:txBody>
          <a:bodyPr wrap="square" rtlCol="0" anchor="ctr">
            <a:spAutoFit/>
          </a:bodyPr>
          <a:lstStyle/>
          <a:p>
            <a:pPr algn="ctr"/>
            <a:r>
              <a:rPr lang="fr-FR" sz="1600" b="1" dirty="0"/>
              <a:t>Améliorer la satisfaction du client</a:t>
            </a:r>
          </a:p>
          <a:p>
            <a:pPr algn="ctr"/>
            <a:endParaRPr lang="ko-KR" altLang="en-US" sz="1200" b="1" dirty="0">
              <a:solidFill>
                <a:schemeClr val="tx1">
                  <a:lumMod val="75000"/>
                  <a:lumOff val="25000"/>
                </a:schemeClr>
              </a:solidFill>
              <a:ea typeface="+mj-ea"/>
              <a:cs typeface="Arial" pitchFamily="34" charset="0"/>
            </a:endParaRPr>
          </a:p>
        </p:txBody>
      </p:sp>
      <p:sp>
        <p:nvSpPr>
          <p:cNvPr id="30" name="TextBox 29"/>
          <p:cNvSpPr txBox="1"/>
          <p:nvPr/>
        </p:nvSpPr>
        <p:spPr>
          <a:xfrm>
            <a:off x="1946317" y="2390327"/>
            <a:ext cx="2080210" cy="338554"/>
          </a:xfrm>
          <a:prstGeom prst="rect">
            <a:avLst/>
          </a:prstGeom>
          <a:noFill/>
        </p:spPr>
        <p:txBody>
          <a:bodyPr wrap="square" rtlCol="0" anchor="ctr">
            <a:spAutoFit/>
          </a:bodyPr>
          <a:lstStyle/>
          <a:p>
            <a:pPr lvl="0"/>
            <a:r>
              <a:rPr lang="fr-FR" sz="1600" b="1" dirty="0"/>
              <a:t>Améliorer</a:t>
            </a:r>
            <a:r>
              <a:rPr lang="fr-FR" sz="1400" b="1" dirty="0"/>
              <a:t> </a:t>
            </a:r>
            <a:r>
              <a:rPr lang="fr-FR" sz="1600" b="1" dirty="0"/>
              <a:t>la</a:t>
            </a:r>
            <a:r>
              <a:rPr lang="fr-FR" sz="1400" b="1" dirty="0"/>
              <a:t> </a:t>
            </a:r>
            <a:r>
              <a:rPr lang="fr-FR" sz="1600" b="1" dirty="0"/>
              <a:t>qualité</a:t>
            </a:r>
          </a:p>
        </p:txBody>
      </p:sp>
      <p:sp>
        <p:nvSpPr>
          <p:cNvPr id="33" name="TextBox 32"/>
          <p:cNvSpPr txBox="1"/>
          <p:nvPr/>
        </p:nvSpPr>
        <p:spPr>
          <a:xfrm>
            <a:off x="2861768" y="1973250"/>
            <a:ext cx="3011084" cy="338554"/>
          </a:xfrm>
          <a:prstGeom prst="rect">
            <a:avLst/>
          </a:prstGeom>
          <a:noFill/>
        </p:spPr>
        <p:txBody>
          <a:bodyPr wrap="square" rtlCol="0" anchor="ctr">
            <a:spAutoFit/>
          </a:bodyPr>
          <a:lstStyle/>
          <a:p>
            <a:pPr algn="ctr"/>
            <a:r>
              <a:rPr lang="fr-FR" altLang="ko-KR" sz="1600" b="1" dirty="0"/>
              <a:t>Réduire</a:t>
            </a:r>
            <a:r>
              <a:rPr lang="en-US" altLang="ko-KR" sz="1200" b="1" dirty="0">
                <a:solidFill>
                  <a:schemeClr val="tx1">
                    <a:lumMod val="75000"/>
                    <a:lumOff val="25000"/>
                  </a:schemeClr>
                </a:solidFill>
                <a:ea typeface="+mj-ea"/>
                <a:cs typeface="Arial" pitchFamily="34" charset="0"/>
              </a:rPr>
              <a:t> </a:t>
            </a:r>
            <a:r>
              <a:rPr lang="en-US" altLang="ko-KR" sz="1600" b="1" dirty="0"/>
              <a:t>le</a:t>
            </a:r>
            <a:r>
              <a:rPr lang="en-US" altLang="ko-KR" sz="1200" b="1" dirty="0">
                <a:solidFill>
                  <a:schemeClr val="tx1">
                    <a:lumMod val="75000"/>
                    <a:lumOff val="25000"/>
                  </a:schemeClr>
                </a:solidFill>
                <a:ea typeface="+mj-ea"/>
                <a:cs typeface="Arial" pitchFamily="34" charset="0"/>
              </a:rPr>
              <a:t> </a:t>
            </a:r>
            <a:r>
              <a:rPr lang="en-US" altLang="ko-KR" sz="1600" b="1" dirty="0"/>
              <a:t>temps</a:t>
            </a:r>
            <a:r>
              <a:rPr lang="en-US" altLang="ko-KR" sz="1200" b="1" dirty="0">
                <a:solidFill>
                  <a:schemeClr val="tx1">
                    <a:lumMod val="75000"/>
                    <a:lumOff val="25000"/>
                  </a:schemeClr>
                </a:solidFill>
                <a:ea typeface="+mj-ea"/>
                <a:cs typeface="Arial" pitchFamily="34" charset="0"/>
              </a:rPr>
              <a:t> </a:t>
            </a:r>
            <a:r>
              <a:rPr lang="en-US" altLang="ko-KR" sz="1600" b="1" dirty="0"/>
              <a:t>de</a:t>
            </a:r>
            <a:r>
              <a:rPr lang="en-US" altLang="ko-KR" sz="1200" b="1" dirty="0">
                <a:solidFill>
                  <a:schemeClr val="tx1">
                    <a:lumMod val="75000"/>
                    <a:lumOff val="25000"/>
                  </a:schemeClr>
                </a:solidFill>
                <a:ea typeface="+mj-ea"/>
                <a:cs typeface="Arial" pitchFamily="34" charset="0"/>
              </a:rPr>
              <a:t> </a:t>
            </a:r>
            <a:r>
              <a:rPr lang="en-US" altLang="ko-KR" sz="1600" b="1" dirty="0"/>
              <a:t>cycle</a:t>
            </a:r>
            <a:r>
              <a:rPr lang="en-US" altLang="ko-KR" sz="1200" b="1" dirty="0">
                <a:solidFill>
                  <a:schemeClr val="tx1">
                    <a:lumMod val="75000"/>
                    <a:lumOff val="25000"/>
                  </a:schemeClr>
                </a:solidFill>
                <a:ea typeface="+mj-ea"/>
                <a:cs typeface="Arial" pitchFamily="34" charset="0"/>
              </a:rPr>
              <a:t> </a:t>
            </a:r>
            <a:endParaRPr lang="ko-KR" altLang="en-US" sz="1200" b="1" dirty="0">
              <a:solidFill>
                <a:schemeClr val="tx1">
                  <a:lumMod val="75000"/>
                  <a:lumOff val="25000"/>
                </a:schemeClr>
              </a:solidFill>
              <a:ea typeface="+mj-ea"/>
              <a:cs typeface="Arial" pitchFamily="34" charset="0"/>
            </a:endParaRPr>
          </a:p>
        </p:txBody>
      </p:sp>
      <p:sp>
        <p:nvSpPr>
          <p:cNvPr id="36" name="TextBox 35"/>
          <p:cNvSpPr txBox="1"/>
          <p:nvPr/>
        </p:nvSpPr>
        <p:spPr>
          <a:xfrm>
            <a:off x="4892119" y="1570731"/>
            <a:ext cx="2416598" cy="338554"/>
          </a:xfrm>
          <a:prstGeom prst="rect">
            <a:avLst/>
          </a:prstGeom>
          <a:noFill/>
        </p:spPr>
        <p:txBody>
          <a:bodyPr wrap="square" rtlCol="0" anchor="ctr">
            <a:spAutoFit/>
          </a:bodyPr>
          <a:lstStyle/>
          <a:p>
            <a:pPr algn="ctr"/>
            <a:r>
              <a:rPr lang="fr-FR" altLang="ko-KR" sz="1600" b="1" dirty="0"/>
              <a:t>Eliminer</a:t>
            </a:r>
            <a:r>
              <a:rPr lang="en-US" altLang="ko-KR" sz="1200" b="1" dirty="0">
                <a:solidFill>
                  <a:schemeClr val="tx1">
                    <a:lumMod val="75000"/>
                    <a:lumOff val="25000"/>
                  </a:schemeClr>
                </a:solidFill>
                <a:ea typeface="+mj-ea"/>
                <a:cs typeface="Arial" pitchFamily="34" charset="0"/>
              </a:rPr>
              <a:t> </a:t>
            </a:r>
            <a:r>
              <a:rPr lang="en-US" altLang="ko-KR" sz="1600" b="1" dirty="0"/>
              <a:t>les</a:t>
            </a:r>
            <a:r>
              <a:rPr lang="en-US" altLang="ko-KR" sz="1200" b="1" dirty="0">
                <a:solidFill>
                  <a:schemeClr val="tx1">
                    <a:lumMod val="75000"/>
                    <a:lumOff val="25000"/>
                  </a:schemeClr>
                </a:solidFill>
                <a:ea typeface="+mj-ea"/>
                <a:cs typeface="Arial" pitchFamily="34" charset="0"/>
              </a:rPr>
              <a:t> </a:t>
            </a:r>
            <a:r>
              <a:rPr lang="fr-FR" altLang="ko-KR" sz="1600" b="1" dirty="0"/>
              <a:t>défauts</a:t>
            </a:r>
            <a:r>
              <a:rPr lang="en-US" altLang="ko-KR" sz="1200" b="1" dirty="0">
                <a:solidFill>
                  <a:schemeClr val="tx1">
                    <a:lumMod val="75000"/>
                    <a:lumOff val="25000"/>
                  </a:schemeClr>
                </a:solidFill>
                <a:ea typeface="+mj-ea"/>
                <a:cs typeface="Arial" pitchFamily="34" charset="0"/>
              </a:rPr>
              <a:t> </a:t>
            </a:r>
            <a:endParaRPr lang="ko-KR" altLang="en-US" sz="1200" b="1" dirty="0">
              <a:solidFill>
                <a:schemeClr val="tx1">
                  <a:lumMod val="75000"/>
                  <a:lumOff val="25000"/>
                </a:schemeClr>
              </a:solidFill>
              <a:ea typeface="+mj-ea"/>
              <a:cs typeface="Arial" pitchFamily="34" charset="0"/>
            </a:endParaRPr>
          </a:p>
        </p:txBody>
      </p:sp>
      <p:sp>
        <p:nvSpPr>
          <p:cNvPr id="39" name="TextBox 38"/>
          <p:cNvSpPr txBox="1"/>
          <p:nvPr/>
        </p:nvSpPr>
        <p:spPr>
          <a:xfrm>
            <a:off x="6770092" y="2018298"/>
            <a:ext cx="2037160" cy="338554"/>
          </a:xfrm>
          <a:prstGeom prst="rect">
            <a:avLst/>
          </a:prstGeom>
          <a:noFill/>
        </p:spPr>
        <p:txBody>
          <a:bodyPr wrap="square" rtlCol="0" anchor="ctr">
            <a:spAutoFit/>
          </a:bodyPr>
          <a:lstStyle/>
          <a:p>
            <a:pPr lvl="0"/>
            <a:r>
              <a:rPr lang="fr-FR" sz="1600" b="1" dirty="0"/>
              <a:t>Réduire</a:t>
            </a:r>
            <a:r>
              <a:rPr lang="fr-FR" sz="1200" dirty="0"/>
              <a:t> </a:t>
            </a:r>
            <a:r>
              <a:rPr lang="fr-FR" sz="1600" b="1" dirty="0"/>
              <a:t>les</a:t>
            </a:r>
            <a:r>
              <a:rPr lang="fr-FR" sz="1200" dirty="0"/>
              <a:t> </a:t>
            </a:r>
            <a:r>
              <a:rPr lang="fr-FR" sz="1600" b="1" dirty="0"/>
              <a:t>erreurs</a:t>
            </a:r>
          </a:p>
        </p:txBody>
      </p:sp>
    </p:spTree>
    <p:extLst>
      <p:ext uri="{BB962C8B-B14F-4D97-AF65-F5344CB8AC3E}">
        <p14:creationId xmlns:p14="http://schemas.microsoft.com/office/powerpoint/2010/main" val="254096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additive="base">
                                        <p:cTn id="14" dur="500" fill="hold"/>
                                        <p:tgtEl>
                                          <p:spTgt spid="27"/>
                                        </p:tgtEl>
                                        <p:attrNameLst>
                                          <p:attrName>ppt_x</p:attrName>
                                        </p:attrNameLst>
                                      </p:cBhvr>
                                      <p:tavLst>
                                        <p:tav tm="0">
                                          <p:val>
                                            <p:strVal val="#ppt_x"/>
                                          </p:val>
                                        </p:tav>
                                        <p:tav tm="100000">
                                          <p:val>
                                            <p:strVal val="#ppt_x"/>
                                          </p:val>
                                        </p:tav>
                                      </p:tavLst>
                                    </p:anim>
                                    <p:anim calcmode="lin" valueType="num">
                                      <p:cBhvr additive="base">
                                        <p:cTn id="1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500" fill="hold"/>
                                        <p:tgtEl>
                                          <p:spTgt spid="30"/>
                                        </p:tgtEl>
                                        <p:attrNameLst>
                                          <p:attrName>ppt_x</p:attrName>
                                        </p:attrNameLst>
                                      </p:cBhvr>
                                      <p:tavLst>
                                        <p:tav tm="0">
                                          <p:val>
                                            <p:strVal val="#ppt_x"/>
                                          </p:val>
                                        </p:tav>
                                        <p:tav tm="100000">
                                          <p:val>
                                            <p:strVal val="#ppt_x"/>
                                          </p:val>
                                        </p:tav>
                                      </p:tavLst>
                                    </p:anim>
                                    <p:anim calcmode="lin" valueType="num">
                                      <p:cBhvr additive="base">
                                        <p:cTn id="2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3"/>
                                        </p:tgtEl>
                                        <p:attrNameLst>
                                          <p:attrName>style.visibility</p:attrName>
                                        </p:attrNameLst>
                                      </p:cBhvr>
                                      <p:to>
                                        <p:strVal val="visible"/>
                                      </p:to>
                                    </p:set>
                                    <p:anim calcmode="lin" valueType="num">
                                      <p:cBhvr additive="base">
                                        <p:cTn id="26" dur="500" fill="hold"/>
                                        <p:tgtEl>
                                          <p:spTgt spid="33"/>
                                        </p:tgtEl>
                                        <p:attrNameLst>
                                          <p:attrName>ppt_x</p:attrName>
                                        </p:attrNameLst>
                                      </p:cBhvr>
                                      <p:tavLst>
                                        <p:tav tm="0">
                                          <p:val>
                                            <p:strVal val="#ppt_x"/>
                                          </p:val>
                                        </p:tav>
                                        <p:tav tm="100000">
                                          <p:val>
                                            <p:strVal val="#ppt_x"/>
                                          </p:val>
                                        </p:tav>
                                      </p:tavLst>
                                    </p:anim>
                                    <p:anim calcmode="lin" valueType="num">
                                      <p:cBhvr additive="base">
                                        <p:cTn id="27"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additive="base">
                                        <p:cTn id="32" dur="500" fill="hold"/>
                                        <p:tgtEl>
                                          <p:spTgt spid="36"/>
                                        </p:tgtEl>
                                        <p:attrNameLst>
                                          <p:attrName>ppt_x</p:attrName>
                                        </p:attrNameLst>
                                      </p:cBhvr>
                                      <p:tavLst>
                                        <p:tav tm="0">
                                          <p:val>
                                            <p:strVal val="#ppt_x"/>
                                          </p:val>
                                        </p:tav>
                                        <p:tav tm="100000">
                                          <p:val>
                                            <p:strVal val="#ppt_x"/>
                                          </p:val>
                                        </p:tav>
                                      </p:tavLst>
                                    </p:anim>
                                    <p:anim calcmode="lin" valueType="num">
                                      <p:cBhvr additive="base">
                                        <p:cTn id="3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9">
                                            <p:txEl>
                                              <p:pRg st="0" end="0"/>
                                            </p:txEl>
                                          </p:spTgt>
                                        </p:tgtEl>
                                        <p:attrNameLst>
                                          <p:attrName>style.visibility</p:attrName>
                                        </p:attrNameLst>
                                      </p:cBhvr>
                                      <p:to>
                                        <p:strVal val="visible"/>
                                      </p:to>
                                    </p:set>
                                    <p:anim calcmode="lin" valueType="num">
                                      <p:cBhvr additive="base">
                                        <p:cTn id="38"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7" grpId="0"/>
      <p:bldP spid="30" grpId="0"/>
      <p:bldP spid="33"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547664" y="123478"/>
            <a:ext cx="7488832" cy="576064"/>
          </a:xfrm>
        </p:spPr>
        <p:txBody>
          <a:bodyPr anchor="ctr"/>
          <a:lstStyle/>
          <a:p>
            <a:r>
              <a:rPr lang="fr-FR" b="1" dirty="0"/>
              <a:t>  </a:t>
            </a:r>
            <a:r>
              <a:rPr lang="fr-FR" b="1" u="sng" dirty="0"/>
              <a:t>Applications de Six Sigma</a:t>
            </a:r>
          </a:p>
        </p:txBody>
      </p:sp>
      <p:sp>
        <p:nvSpPr>
          <p:cNvPr id="3" name="Espace réservé du texte 2"/>
          <p:cNvSpPr>
            <a:spLocks noGrp="1"/>
          </p:cNvSpPr>
          <p:nvPr>
            <p:ph type="body" sz="quarter" idx="11"/>
          </p:nvPr>
        </p:nvSpPr>
        <p:spPr>
          <a:xfrm>
            <a:off x="1835696" y="1707654"/>
            <a:ext cx="7056784" cy="2160240"/>
          </a:xfrm>
        </p:spPr>
        <p:txBody>
          <a:bodyPr/>
          <a:lstStyle/>
          <a:p>
            <a:pPr marL="285750" indent="-285750" algn="just" defTabSz="361950" eaLnBrk="0" latinLnBrk="0" hangingPunct="0">
              <a:buFont typeface="Wingdings" panose="05000000000000000000" pitchFamily="2" charset="2"/>
              <a:buChar char="ü"/>
            </a:pPr>
            <a:r>
              <a:rPr lang="fr-FR" sz="1800" dirty="0">
                <a:solidFill>
                  <a:schemeClr val="tx1"/>
                </a:solidFill>
                <a:latin typeface="Times New Roman" panose="02020603050405020304" pitchFamily="18" charset="0"/>
                <a:cs typeface="Times New Roman" panose="02020603050405020304" pitchFamily="18" charset="0"/>
              </a:rPr>
              <a:t>Application dans toutes les domaines : Fabrication, Service, Chimie, Financier…… </a:t>
            </a:r>
          </a:p>
          <a:p>
            <a:pPr marL="285750" indent="-285750" algn="just" defTabSz="361950" eaLnBrk="0" latinLnBrk="0" hangingPunct="0">
              <a:buFont typeface="Wingdings" panose="05000000000000000000" pitchFamily="2" charset="2"/>
              <a:buChar char="ü"/>
            </a:pPr>
            <a:r>
              <a:rPr lang="fr-FR" sz="1800" dirty="0">
                <a:solidFill>
                  <a:schemeClr val="tx1"/>
                </a:solidFill>
                <a:latin typeface="Times New Roman" panose="02020603050405020304" pitchFamily="18" charset="0"/>
                <a:cs typeface="Times New Roman" panose="02020603050405020304" pitchFamily="18" charset="0"/>
              </a:rPr>
              <a:t>Même les organisations à but non lucratif </a:t>
            </a:r>
          </a:p>
          <a:p>
            <a:pPr marL="285750" indent="-285750" algn="just" defTabSz="361950" eaLnBrk="0" latinLnBrk="0" hangingPunct="0">
              <a:buFont typeface="Wingdings" panose="05000000000000000000" pitchFamily="2" charset="2"/>
              <a:buChar char="ü"/>
            </a:pPr>
            <a:r>
              <a:rPr lang="fr-FR" sz="1800" dirty="0">
                <a:solidFill>
                  <a:schemeClr val="tx1"/>
                </a:solidFill>
                <a:latin typeface="Times New Roman" panose="02020603050405020304" pitchFamily="18" charset="0"/>
                <a:cs typeface="Times New Roman" panose="02020603050405020304" pitchFamily="18" charset="0"/>
              </a:rPr>
              <a:t>Partout où des erreurs se produisent, les sociétés où on peut mesurer un niveau de défaut</a:t>
            </a:r>
          </a:p>
        </p:txBody>
      </p:sp>
    </p:spTree>
    <p:extLst>
      <p:ext uri="{BB962C8B-B14F-4D97-AF65-F5344CB8AC3E}">
        <p14:creationId xmlns:p14="http://schemas.microsoft.com/office/powerpoint/2010/main" val="49145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2339752" y="195486"/>
            <a:ext cx="5976664" cy="576064"/>
          </a:xfrm>
        </p:spPr>
        <p:txBody>
          <a:bodyPr/>
          <a:lstStyle/>
          <a:p>
            <a:r>
              <a:rPr lang="fr-FR" b="1" u="sng" dirty="0"/>
              <a:t>Calcul du niveau de Sigma</a:t>
            </a:r>
          </a:p>
        </p:txBody>
      </p:sp>
      <p:sp>
        <p:nvSpPr>
          <p:cNvPr id="3" name="Espace réservé du texte 2"/>
          <p:cNvSpPr>
            <a:spLocks noGrp="1"/>
          </p:cNvSpPr>
          <p:nvPr>
            <p:ph type="body" sz="quarter" idx="11"/>
          </p:nvPr>
        </p:nvSpPr>
        <p:spPr>
          <a:xfrm>
            <a:off x="2699792" y="1419622"/>
            <a:ext cx="6120680" cy="2304256"/>
          </a:xfrm>
        </p:spPr>
        <p:txBody>
          <a:bodyPr/>
          <a:lstStyle/>
          <a:p>
            <a:r>
              <a:rPr lang="fr-FR" sz="2000" dirty="0">
                <a:solidFill>
                  <a:schemeClr val="tx1"/>
                </a:solidFill>
                <a:latin typeface="Times New Roman" panose="02020603050405020304" pitchFamily="18" charset="0"/>
                <a:cs typeface="Times New Roman" panose="02020603050405020304" pitchFamily="18" charset="0"/>
              </a:rPr>
              <a:t>Il existe deux façons de calculer le niveau Sigma  :</a:t>
            </a:r>
          </a:p>
          <a:p>
            <a:endParaRPr lang="fr-FR" sz="400" dirty="0">
              <a:solidFill>
                <a:schemeClr val="tx1"/>
              </a:solidFill>
              <a:latin typeface="Times New Roman" panose="02020603050405020304" pitchFamily="18" charset="0"/>
              <a:cs typeface="Times New Roman" panose="02020603050405020304" pitchFamily="18" charset="0"/>
            </a:endParaRPr>
          </a:p>
          <a:p>
            <a:pPr marL="971550" lvl="1" indent="-228600">
              <a:buAutoNum type="arabicPeriod"/>
            </a:pPr>
            <a:r>
              <a:rPr lang="fr-FR" sz="2000" b="1" dirty="0">
                <a:latin typeface="Times New Roman" panose="02020603050405020304" pitchFamily="18" charset="0"/>
                <a:cs typeface="Times New Roman" panose="02020603050405020304" pitchFamily="18" charset="0"/>
              </a:rPr>
              <a:t>DPMO (Defects per Million Opportunities)</a:t>
            </a:r>
          </a:p>
          <a:p>
            <a:pPr marL="971550" lvl="1" indent="-228600">
              <a:buAutoNum type="arabicPeriod"/>
            </a:pPr>
            <a:r>
              <a:rPr lang="fr-FR" sz="2000" b="1" dirty="0">
                <a:latin typeface="Times New Roman" panose="02020603050405020304" pitchFamily="18" charset="0"/>
                <a:cs typeface="Times New Roman" panose="02020603050405020304" pitchFamily="18" charset="0"/>
              </a:rPr>
              <a:t>Rendement final</a:t>
            </a:r>
          </a:p>
        </p:txBody>
      </p:sp>
    </p:spTree>
    <p:extLst>
      <p:ext uri="{BB962C8B-B14F-4D97-AF65-F5344CB8AC3E}">
        <p14:creationId xmlns:p14="http://schemas.microsoft.com/office/powerpoint/2010/main" val="107449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b="1" u="sng" dirty="0"/>
              <a:t>DPMO</a:t>
            </a:r>
          </a:p>
        </p:txBody>
      </p:sp>
      <p:sp>
        <p:nvSpPr>
          <p:cNvPr id="3" name="Espace réservé du texte 2"/>
          <p:cNvSpPr>
            <a:spLocks noGrp="1"/>
          </p:cNvSpPr>
          <p:nvPr>
            <p:ph type="body" sz="quarter" idx="11"/>
          </p:nvPr>
        </p:nvSpPr>
        <p:spPr>
          <a:xfrm>
            <a:off x="0" y="771550"/>
            <a:ext cx="8784976" cy="1872208"/>
          </a:xfrm>
        </p:spPr>
        <p:txBody>
          <a:bodyPr/>
          <a:lstStyle/>
          <a:p>
            <a:pPr marL="857250" lvl="2" indent="0" algn="just" eaLnBrk="0" latinLnBrk="0" hangingPunct="0">
              <a:buNone/>
            </a:pPr>
            <a:r>
              <a:rPr lang="fr-FR" sz="2000" dirty="0">
                <a:latin typeface="Times New Roman" panose="02020603050405020304" pitchFamily="18" charset="0"/>
                <a:cs typeface="Times New Roman" panose="02020603050405020304" pitchFamily="18" charset="0"/>
              </a:rPr>
              <a:t>Défauts par unité (DPU) :</a:t>
            </a:r>
          </a:p>
          <a:p>
            <a:pPr marL="1200150" lvl="2" indent="-342900" algn="just" eaLnBrk="0" latinLnBrk="0" hangingPunct="0">
              <a:buFont typeface="Wingdings" panose="05000000000000000000" pitchFamily="2" charset="2"/>
              <a:buChar char="ü"/>
            </a:pPr>
            <a:r>
              <a:rPr lang="fr-FR" sz="2000" dirty="0">
                <a:latin typeface="Times New Roman" panose="02020603050405020304" pitchFamily="18" charset="0"/>
                <a:cs typeface="Times New Roman" panose="02020603050405020304" pitchFamily="18" charset="0"/>
              </a:rPr>
              <a:t>Nous calculons le nombre total de défauts, de tous types, sur le nombre total d'unités échantillonnées. </a:t>
            </a:r>
          </a:p>
          <a:p>
            <a:pPr marL="1200150" lvl="2" indent="-342900" algn="just" eaLnBrk="0" latinLnBrk="0" hangingPunct="0">
              <a:buFont typeface="Wingdings" panose="05000000000000000000" pitchFamily="2" charset="2"/>
              <a:buChar char="ü"/>
            </a:pPr>
            <a:r>
              <a:rPr lang="fr-FR" sz="2000" dirty="0">
                <a:solidFill>
                  <a:schemeClr val="tx1"/>
                </a:solidFill>
                <a:latin typeface="Times New Roman" panose="02020603050405020304" pitchFamily="18" charset="0"/>
                <a:cs typeface="Times New Roman" panose="02020603050405020304" pitchFamily="18" charset="0"/>
              </a:rPr>
              <a:t>Cette mesure vous aide à voir à quel point votre processus fonctionne bien ou mal</a:t>
            </a:r>
          </a:p>
        </p:txBody>
      </p:sp>
      <p:pic>
        <p:nvPicPr>
          <p:cNvPr id="4098" name="Picture 2"/>
          <p:cNvPicPr>
            <a:picLocks noChangeAspect="1" noChangeArrowheads="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1939800" y="2715766"/>
            <a:ext cx="4905375"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9937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755576" y="380599"/>
            <a:ext cx="2592288" cy="576064"/>
          </a:xfrm>
        </p:spPr>
        <p:txBody>
          <a:bodyPr/>
          <a:lstStyle/>
          <a:p>
            <a:r>
              <a:rPr lang="fr-FR" dirty="0"/>
              <a:t>Exemple : </a:t>
            </a:r>
          </a:p>
        </p:txBody>
      </p:sp>
      <p:sp>
        <p:nvSpPr>
          <p:cNvPr id="3" name="Espace réservé du texte 2"/>
          <p:cNvSpPr>
            <a:spLocks noGrp="1"/>
          </p:cNvSpPr>
          <p:nvPr>
            <p:ph type="body" sz="quarter" idx="11"/>
          </p:nvPr>
        </p:nvSpPr>
        <p:spPr>
          <a:xfrm>
            <a:off x="611560" y="1670198"/>
            <a:ext cx="3456384" cy="1134063"/>
          </a:xfrm>
        </p:spPr>
        <p:txBody>
          <a:bodyPr/>
          <a:lstStyle/>
          <a:p>
            <a:pPr marL="171450" indent="-171450" algn="ctr" eaLnBrk="0" latinLnBrk="0" hangingPunct="0">
              <a:buFont typeface="Wingdings" pitchFamily="2" charset="2"/>
              <a:buChar char="Ø"/>
            </a:pPr>
            <a:r>
              <a:rPr lang="fr-FR" sz="1600" dirty="0">
                <a:solidFill>
                  <a:schemeClr val="tx1"/>
                </a:solidFill>
                <a:latin typeface="Times New Roman" panose="02020603050405020304" pitchFamily="18" charset="0"/>
                <a:cs typeface="Times New Roman" panose="02020603050405020304" pitchFamily="18" charset="0"/>
              </a:rPr>
              <a:t>52 défauts sur 250 demandes de prêt ;</a:t>
            </a:r>
          </a:p>
          <a:p>
            <a:pPr algn="ctr" eaLnBrk="0" latinLnBrk="0" hangingPunct="0"/>
            <a:r>
              <a:rPr lang="fr-FR" sz="1600" dirty="0">
                <a:solidFill>
                  <a:schemeClr val="tx1"/>
                </a:solidFill>
                <a:latin typeface="Times New Roman" panose="02020603050405020304" pitchFamily="18" charset="0"/>
                <a:cs typeface="Times New Roman" panose="02020603050405020304" pitchFamily="18" charset="0"/>
              </a:rPr>
              <a:t>DPMO=52*1000000/250=208000</a:t>
            </a:r>
          </a:p>
          <a:p>
            <a:pPr algn="ctr" eaLnBrk="0" latinLnBrk="0" hangingPunct="0"/>
            <a:endParaRPr lang="fr-FR" sz="1050" dirty="0">
              <a:solidFill>
                <a:schemeClr val="tx1"/>
              </a:solidFill>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73" r="10972"/>
          <a:stretch/>
        </p:blipFill>
        <p:spPr bwMode="auto">
          <a:xfrm>
            <a:off x="4067944" y="267494"/>
            <a:ext cx="4032448" cy="4619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755576" y="4207041"/>
            <a:ext cx="3456384" cy="369332"/>
          </a:xfrm>
          <a:prstGeom prst="rect">
            <a:avLst/>
          </a:prstGeom>
          <a:noFill/>
        </p:spPr>
        <p:txBody>
          <a:bodyPr wrap="square" rtlCol="0">
            <a:spAutoFit/>
          </a:bodyPr>
          <a:lstStyle/>
          <a:p>
            <a:pPr marL="285750" indent="-285750">
              <a:buFont typeface="Wingdings" pitchFamily="2" charset="2"/>
              <a:buChar char="q"/>
            </a:pPr>
            <a:r>
              <a:rPr lang="fr-FR" dirty="0">
                <a:solidFill>
                  <a:schemeClr val="accent6"/>
                </a:solidFill>
              </a:rPr>
              <a:t>On trouve que Sigma=2.3</a:t>
            </a:r>
          </a:p>
        </p:txBody>
      </p:sp>
    </p:spTree>
    <p:extLst>
      <p:ext uri="{BB962C8B-B14F-4D97-AF65-F5344CB8AC3E}">
        <p14:creationId xmlns:p14="http://schemas.microsoft.com/office/powerpoint/2010/main" val="2521720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b="1" u="sng" dirty="0"/>
              <a:t>DPMO</a:t>
            </a:r>
          </a:p>
        </p:txBody>
      </p:sp>
      <p:sp>
        <p:nvSpPr>
          <p:cNvPr id="3" name="Espace réservé du texte 2"/>
          <p:cNvSpPr>
            <a:spLocks noGrp="1"/>
          </p:cNvSpPr>
          <p:nvPr>
            <p:ph type="body" sz="quarter" idx="11"/>
          </p:nvPr>
        </p:nvSpPr>
        <p:spPr>
          <a:xfrm>
            <a:off x="179512" y="819521"/>
            <a:ext cx="3888432" cy="1368152"/>
          </a:xfrm>
          <a:noFill/>
          <a:ln>
            <a:solidFill>
              <a:schemeClr val="accent1"/>
            </a:solidFill>
          </a:ln>
        </p:spPr>
        <p:txBody>
          <a:bodyPr/>
          <a:lstStyle/>
          <a:p>
            <a:pPr marL="171450" indent="-171450" algn="l" eaLnBrk="0" latinLnBrk="0" hangingPunct="0">
              <a:buFont typeface="Wingdings" pitchFamily="2" charset="2"/>
              <a:buChar char="Ø"/>
            </a:pPr>
            <a:r>
              <a:rPr lang="fr-FR" sz="1600" dirty="0">
                <a:solidFill>
                  <a:schemeClr val="tx1"/>
                </a:solidFill>
                <a:latin typeface="Times New Roman" panose="02020603050405020304" pitchFamily="18" charset="0"/>
                <a:cs typeface="Times New Roman" panose="02020603050405020304" pitchFamily="18" charset="0"/>
              </a:rPr>
              <a:t>1% error rate (10,000 DPMO) = 3.8 Sigma    </a:t>
            </a:r>
          </a:p>
          <a:p>
            <a:pPr marL="171450" indent="-171450" algn="l" eaLnBrk="0" latinLnBrk="0" hangingPunct="0">
              <a:buFont typeface="Wingdings" pitchFamily="2" charset="2"/>
              <a:buChar char="Ø"/>
            </a:pPr>
            <a:r>
              <a:rPr lang="fr-FR" sz="1600" dirty="0">
                <a:solidFill>
                  <a:schemeClr val="tx1"/>
                </a:solidFill>
                <a:latin typeface="Times New Roman" panose="02020603050405020304" pitchFamily="18" charset="0"/>
                <a:cs typeface="Times New Roman" panose="02020603050405020304" pitchFamily="18" charset="0"/>
              </a:rPr>
              <a:t>4 Sigma = 0.6% </a:t>
            </a:r>
          </a:p>
          <a:p>
            <a:pPr marL="171450" indent="-171450" algn="l" eaLnBrk="0" latinLnBrk="0" hangingPunct="0">
              <a:buFont typeface="Wingdings" pitchFamily="2" charset="2"/>
              <a:buChar char="Ø"/>
            </a:pPr>
            <a:r>
              <a:rPr lang="fr-FR" sz="1600" dirty="0">
                <a:solidFill>
                  <a:schemeClr val="tx1"/>
                </a:solidFill>
                <a:latin typeface="Times New Roman" panose="02020603050405020304" pitchFamily="18" charset="0"/>
                <a:cs typeface="Times New Roman" panose="02020603050405020304" pitchFamily="18" charset="0"/>
              </a:rPr>
              <a:t>5 Sigma = 0.02%</a:t>
            </a:r>
          </a:p>
          <a:p>
            <a:pPr marL="171450" indent="-171450" algn="l" eaLnBrk="0" latinLnBrk="0" hangingPunct="0">
              <a:buFont typeface="Wingdings" pitchFamily="2" charset="2"/>
              <a:buChar char="Ø"/>
            </a:pPr>
            <a:r>
              <a:rPr lang="fr-FR" sz="1600" dirty="0">
                <a:solidFill>
                  <a:schemeClr val="tx1"/>
                </a:solidFill>
                <a:latin typeface="Times New Roman" panose="02020603050405020304" pitchFamily="18" charset="0"/>
                <a:cs typeface="Times New Roman" panose="02020603050405020304" pitchFamily="18" charset="0"/>
              </a:rPr>
              <a:t> 6 Sigma = 0.00034%</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37" t="1947" r="18794"/>
          <a:stretch/>
        </p:blipFill>
        <p:spPr bwMode="auto">
          <a:xfrm>
            <a:off x="4283968" y="819521"/>
            <a:ext cx="4536504" cy="383535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2472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11560" y="123478"/>
            <a:ext cx="7740352" cy="1008112"/>
          </a:xfrm>
        </p:spPr>
        <p:txBody>
          <a:bodyPr/>
          <a:lstStyle/>
          <a:p>
            <a:r>
              <a:rPr lang="fr-FR" b="1" u="sng" dirty="0"/>
              <a:t>Mesures de performances totales du processus (rendement)</a:t>
            </a:r>
          </a:p>
        </p:txBody>
      </p:sp>
      <p:sp>
        <p:nvSpPr>
          <p:cNvPr id="3" name="Espace réservé du texte 2"/>
          <p:cNvSpPr>
            <a:spLocks noGrp="1"/>
          </p:cNvSpPr>
          <p:nvPr>
            <p:ph type="body" sz="quarter" idx="11"/>
          </p:nvPr>
        </p:nvSpPr>
        <p:spPr>
          <a:xfrm>
            <a:off x="323528" y="1275606"/>
            <a:ext cx="8820472" cy="1958186"/>
          </a:xfrm>
        </p:spPr>
        <p:txBody>
          <a:bodyPr/>
          <a:lstStyle/>
          <a:p>
            <a:pPr marL="271463" indent="-271463" algn="just" eaLnBrk="0" latinLnBrk="0" hangingPunct="0">
              <a:buFont typeface="Wingdings" panose="05000000000000000000" pitchFamily="2" charset="2"/>
              <a:buChar char="ü"/>
            </a:pPr>
            <a:r>
              <a:rPr lang="fr-FR" sz="1600" dirty="0">
                <a:solidFill>
                  <a:schemeClr val="tx1"/>
                </a:solidFill>
                <a:latin typeface="Times New Roman" panose="02020603050405020304" pitchFamily="18" charset="0"/>
                <a:cs typeface="Times New Roman" panose="02020603050405020304" pitchFamily="18" charset="0"/>
              </a:rPr>
              <a:t>Les calculs de défauts et Sigma que nous avons examinés ici sont basés sur des résultats ou des mesures à la  fin du processus.</a:t>
            </a:r>
          </a:p>
          <a:p>
            <a:pPr marL="271463" indent="-271463" algn="just" eaLnBrk="0" latinLnBrk="0" hangingPunct="0">
              <a:buFont typeface="Wingdings" panose="05000000000000000000" pitchFamily="2" charset="2"/>
              <a:buChar char="ü"/>
            </a:pPr>
            <a:r>
              <a:rPr lang="fr-FR" sz="1600" dirty="0">
                <a:solidFill>
                  <a:schemeClr val="tx1"/>
                </a:solidFill>
                <a:latin typeface="Times New Roman" panose="02020603050405020304" pitchFamily="18" charset="0"/>
                <a:cs typeface="Times New Roman" panose="02020603050405020304" pitchFamily="18" charset="0"/>
              </a:rPr>
              <a:t>Ces mesures ne donnent aucune indication réelle sur le bon fonctionnement du processus. </a:t>
            </a:r>
          </a:p>
          <a:p>
            <a:pPr marL="285750" indent="-285750" algn="just" eaLnBrk="0" latinLnBrk="0" hangingPunct="0">
              <a:buFont typeface="Wingdings" panose="05000000000000000000" pitchFamily="2" charset="2"/>
              <a:buChar char="ü"/>
            </a:pPr>
            <a:r>
              <a:rPr lang="fr-FR" sz="1600" dirty="0">
                <a:solidFill>
                  <a:schemeClr val="tx1"/>
                </a:solidFill>
                <a:latin typeface="Times New Roman" panose="02020603050405020304" pitchFamily="18" charset="0"/>
                <a:cs typeface="Times New Roman" panose="02020603050405020304" pitchFamily="18" charset="0"/>
              </a:rPr>
              <a:t>Mesures de rendement final : Données finales / de sortie :</a:t>
            </a:r>
          </a:p>
          <a:p>
            <a:pPr marL="285750" indent="-285750" algn="just" eaLnBrk="0" latinLnBrk="0" hangingPunct="0">
              <a:buFont typeface="Wingdings" panose="05000000000000000000" pitchFamily="2" charset="2"/>
              <a:buChar char="ü"/>
            </a:pPr>
            <a:r>
              <a:rPr lang="fr-FR" sz="1600" dirty="0">
                <a:solidFill>
                  <a:schemeClr val="tx1"/>
                </a:solidFill>
                <a:latin typeface="Times New Roman" panose="02020603050405020304" pitchFamily="18" charset="0"/>
                <a:cs typeface="Times New Roman" panose="02020603050405020304" pitchFamily="18" charset="0"/>
              </a:rPr>
              <a:t>Par exemple on a  1 500 unités d'entrée , Défectueux = 23 unités   donc : 1 477 unités de sortie </a:t>
            </a:r>
          </a:p>
          <a:p>
            <a:pPr marL="285750" indent="-285750" algn="just" eaLnBrk="0" latinLnBrk="0" hangingPunct="0">
              <a:buFont typeface="Wingdings" panose="05000000000000000000" pitchFamily="2" charset="2"/>
              <a:buChar char="ü"/>
            </a:pPr>
            <a:r>
              <a:rPr lang="fr-FR" sz="1600" dirty="0">
                <a:solidFill>
                  <a:schemeClr val="tx1"/>
                </a:solidFill>
                <a:latin typeface="Times New Roman" panose="02020603050405020304" pitchFamily="18" charset="0"/>
                <a:cs typeface="Times New Roman" panose="02020603050405020304" pitchFamily="18" charset="0"/>
              </a:rPr>
              <a:t>Alors le rendement final=.985(98.5%) σ= 3,7 </a:t>
            </a:r>
          </a:p>
          <a:p>
            <a:pPr algn="l"/>
            <a:endParaRPr lang="fr-FR" dirty="0">
              <a:solidFill>
                <a:schemeClr val="tx1"/>
              </a:solidFill>
            </a:endParaRP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951" b="63419"/>
          <a:stretch/>
        </p:blipFill>
        <p:spPr bwMode="auto">
          <a:xfrm>
            <a:off x="1187624" y="3147814"/>
            <a:ext cx="6768752" cy="174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3687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7A63A6C-5854-56B3-55C7-3BB7CB5913DE}"/>
              </a:ext>
            </a:extLst>
          </p:cNvPr>
          <p:cNvSpPr>
            <a:spLocks noGrp="1"/>
          </p:cNvSpPr>
          <p:nvPr>
            <p:ph type="body" sz="quarter" idx="10"/>
          </p:nvPr>
        </p:nvSpPr>
        <p:spPr>
          <a:xfrm>
            <a:off x="0" y="253930"/>
            <a:ext cx="9144000" cy="576064"/>
          </a:xfrm>
        </p:spPr>
        <p:txBody>
          <a:bodyPr/>
          <a:lstStyle/>
          <a:p>
            <a:r>
              <a:rPr lang="en-US" altLang="en-US" sz="5400" b="1" dirty="0">
                <a:ln w="12700">
                  <a:solidFill>
                    <a:srgbClr val="FFFF00"/>
                  </a:solidFill>
                </a:ln>
                <a:solidFill>
                  <a:schemeClr val="accent6"/>
                </a:solidFill>
                <a:effectLst>
                  <a:glow rad="127000">
                    <a:schemeClr val="bg1"/>
                  </a:glow>
                </a:effectLst>
                <a:latin typeface="Algerian" panose="04020705040A02060702" pitchFamily="82" charset="0"/>
                <a:sym typeface="+mn-ea"/>
              </a:rPr>
              <a:t>Méthode de DMAIC</a:t>
            </a:r>
            <a:endParaRPr lang="fr-FR" sz="5400" b="1" dirty="0">
              <a:ln w="12700">
                <a:solidFill>
                  <a:srgbClr val="FFFF00"/>
                </a:solidFill>
              </a:ln>
              <a:solidFill>
                <a:schemeClr val="accent6"/>
              </a:solidFill>
              <a:effectLst>
                <a:glow rad="127000">
                  <a:schemeClr val="bg1"/>
                </a:glow>
              </a:effectLst>
              <a:latin typeface="Algerian" panose="04020705040A02060702" pitchFamily="82" charset="0"/>
            </a:endParaRPr>
          </a:p>
        </p:txBody>
      </p:sp>
      <p:sp>
        <p:nvSpPr>
          <p:cNvPr id="3" name="Espace réservé du texte 2">
            <a:extLst>
              <a:ext uri="{FF2B5EF4-FFF2-40B4-BE49-F238E27FC236}">
                <a16:creationId xmlns:a16="http://schemas.microsoft.com/office/drawing/2014/main" id="{3232451C-CE63-9218-400F-E1E46E0690D5}"/>
              </a:ext>
            </a:extLst>
          </p:cNvPr>
          <p:cNvSpPr>
            <a:spLocks noGrp="1"/>
          </p:cNvSpPr>
          <p:nvPr>
            <p:ph type="body" sz="quarter" idx="11"/>
          </p:nvPr>
        </p:nvSpPr>
        <p:spPr>
          <a:xfrm>
            <a:off x="355485" y="2859782"/>
            <a:ext cx="8424936" cy="2029788"/>
          </a:xfrm>
        </p:spPr>
        <p:txBody>
          <a:bodyPr/>
          <a:lstStyle/>
          <a:p>
            <a:pPr eaLnBrk="0" latinLnBrk="0" hangingPunct="0"/>
            <a:r>
              <a:rPr lang="fr-FR" sz="1600" dirty="0">
                <a:latin typeface="Times New Roman" panose="02020603050405020304" pitchFamily="18" charset="0"/>
                <a:cs typeface="Times New Roman" panose="02020603050405020304" pitchFamily="18" charset="0"/>
              </a:rPr>
              <a:t>La méthode </a:t>
            </a:r>
            <a:r>
              <a:rPr lang="fr-FR" sz="1600" b="1" u="sng" dirty="0">
                <a:latin typeface="Times New Roman" panose="02020603050405020304" pitchFamily="18" charset="0"/>
                <a:cs typeface="Times New Roman" panose="02020603050405020304" pitchFamily="18" charset="0"/>
              </a:rPr>
              <a:t>DMAIC</a:t>
            </a:r>
            <a:r>
              <a:rPr lang="fr-FR" sz="1600" dirty="0">
                <a:latin typeface="Times New Roman" panose="02020603050405020304" pitchFamily="18" charset="0"/>
                <a:cs typeface="Times New Roman" panose="02020603050405020304" pitchFamily="18" charset="0"/>
              </a:rPr>
              <a:t> est une méthode scientifique notamment utilisée dans le secteur industriel. Elle vise, au travers de l’analyse de données, à trouver des solutions et à appliquer au quotidien des pratiques visant à résoudre de manière durable et définitive des problèmes complexes et concrets, quels qu’ils soient, qui altèrent la performance d’une activité.</a:t>
            </a:r>
          </a:p>
        </p:txBody>
      </p:sp>
      <p:graphicFrame>
        <p:nvGraphicFramePr>
          <p:cNvPr id="4" name="Diagram 3">
            <a:extLst>
              <a:ext uri="{FF2B5EF4-FFF2-40B4-BE49-F238E27FC236}">
                <a16:creationId xmlns:a16="http://schemas.microsoft.com/office/drawing/2014/main" id="{D3B4492F-8CC5-93CA-1BEC-819B638EB3DF}"/>
              </a:ext>
            </a:extLst>
          </p:cNvPr>
          <p:cNvGraphicFramePr/>
          <p:nvPr>
            <p:extLst>
              <p:ext uri="{D42A27DB-BD31-4B8C-83A1-F6EECF244321}">
                <p14:modId xmlns:p14="http://schemas.microsoft.com/office/powerpoint/2010/main" val="1985987199"/>
              </p:ext>
            </p:extLst>
          </p:nvPr>
        </p:nvGraphicFramePr>
        <p:xfrm>
          <a:off x="-8094" y="699542"/>
          <a:ext cx="9152094"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7924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Graphic spid="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val="1475855605"/>
              </p:ext>
            </p:extLst>
          </p:nvPr>
        </p:nvGraphicFramePr>
        <p:xfrm>
          <a:off x="1115616" y="1203598"/>
          <a:ext cx="4392488"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Connecteur droit avec flèche 5"/>
          <p:cNvCxnSpPr>
            <a:cxnSpLocks/>
          </p:cNvCxnSpPr>
          <p:nvPr/>
        </p:nvCxnSpPr>
        <p:spPr>
          <a:xfrm>
            <a:off x="3563888" y="1635646"/>
            <a:ext cx="251448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a:cxnSpLocks/>
          </p:cNvCxnSpPr>
          <p:nvPr/>
        </p:nvCxnSpPr>
        <p:spPr>
          <a:xfrm>
            <a:off x="4067944" y="2355726"/>
            <a:ext cx="20104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a:cxnSpLocks/>
            <a:endCxn id="28" idx="1"/>
          </p:cNvCxnSpPr>
          <p:nvPr/>
        </p:nvCxnSpPr>
        <p:spPr>
          <a:xfrm>
            <a:off x="4644008" y="3219822"/>
            <a:ext cx="1434361" cy="14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cxnSpLocks/>
          </p:cNvCxnSpPr>
          <p:nvPr/>
        </p:nvCxnSpPr>
        <p:spPr>
          <a:xfrm>
            <a:off x="5112060" y="4011910"/>
            <a:ext cx="96630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ZoneTexte 25"/>
          <p:cNvSpPr txBox="1"/>
          <p:nvPr/>
        </p:nvSpPr>
        <p:spPr>
          <a:xfrm>
            <a:off x="6084168" y="1059582"/>
            <a:ext cx="2592288" cy="861774"/>
          </a:xfrm>
          <a:prstGeom prst="rect">
            <a:avLst/>
          </a:prstGeom>
          <a:solidFill>
            <a:schemeClr val="accent2"/>
          </a:solidFill>
          <a:ln>
            <a:solidFill>
              <a:schemeClr val="tx1"/>
            </a:solidFill>
          </a:ln>
        </p:spPr>
        <p:txBody>
          <a:bodyPr wrap="square" rtlCol="0">
            <a:spAutoFit/>
          </a:bodyPr>
          <a:lstStyle/>
          <a:p>
            <a:pPr algn="ctr" eaLnBrk="0" latinLnBrk="0" hangingPunct="0"/>
            <a:r>
              <a:rPr lang="fr-FR" sz="1400" dirty="0"/>
              <a:t> Master Black Belt</a:t>
            </a:r>
          </a:p>
          <a:p>
            <a:pPr marL="285750" indent="-285750" algn="ctr" eaLnBrk="0" latinLnBrk="0" hangingPunct="0">
              <a:buFont typeface="Wingdings" pitchFamily="2" charset="2"/>
              <a:buChar char="q"/>
            </a:pPr>
            <a:r>
              <a:rPr lang="fr-FR" sz="1200" dirty="0"/>
              <a:t>Conseils sur Six Sigma</a:t>
            </a:r>
          </a:p>
          <a:p>
            <a:pPr marL="285750" indent="-285750" algn="ctr" eaLnBrk="0" latinLnBrk="0" hangingPunct="0">
              <a:buFont typeface="Wingdings" pitchFamily="2" charset="2"/>
              <a:buChar char="q"/>
            </a:pPr>
            <a:r>
              <a:rPr lang="fr-FR" sz="1200" dirty="0"/>
              <a:t>avec au moins deux ans d'expérience</a:t>
            </a:r>
          </a:p>
        </p:txBody>
      </p:sp>
      <p:sp>
        <p:nvSpPr>
          <p:cNvPr id="27" name="ZoneTexte 26"/>
          <p:cNvSpPr txBox="1"/>
          <p:nvPr/>
        </p:nvSpPr>
        <p:spPr>
          <a:xfrm>
            <a:off x="6078370" y="2132151"/>
            <a:ext cx="2592287" cy="492443"/>
          </a:xfrm>
          <a:prstGeom prst="rect">
            <a:avLst/>
          </a:prstGeom>
          <a:solidFill>
            <a:schemeClr val="accent2"/>
          </a:solidFill>
          <a:ln>
            <a:solidFill>
              <a:schemeClr val="tx1"/>
            </a:solidFill>
          </a:ln>
        </p:spPr>
        <p:txBody>
          <a:bodyPr wrap="square" rtlCol="0">
            <a:spAutoFit/>
          </a:bodyPr>
          <a:lstStyle/>
          <a:p>
            <a:pPr algn="ctr"/>
            <a:r>
              <a:rPr lang="fr-FR" sz="1400" dirty="0"/>
              <a:t> Black Belt</a:t>
            </a:r>
          </a:p>
          <a:p>
            <a:pPr marL="285750" indent="-285750" algn="ctr">
              <a:buFont typeface="Wingdings" pitchFamily="2" charset="2"/>
              <a:buChar char="q"/>
            </a:pPr>
            <a:r>
              <a:rPr lang="fr-FR" sz="1200" dirty="0"/>
              <a:t>chef de projet à temps plein</a:t>
            </a:r>
          </a:p>
        </p:txBody>
      </p:sp>
      <p:sp>
        <p:nvSpPr>
          <p:cNvPr id="28" name="ZoneTexte 27"/>
          <p:cNvSpPr txBox="1"/>
          <p:nvPr/>
        </p:nvSpPr>
        <p:spPr>
          <a:xfrm>
            <a:off x="6078369" y="2713443"/>
            <a:ext cx="2592287" cy="1015663"/>
          </a:xfrm>
          <a:prstGeom prst="rect">
            <a:avLst/>
          </a:prstGeom>
          <a:solidFill>
            <a:schemeClr val="accent2"/>
          </a:solidFill>
          <a:ln>
            <a:solidFill>
              <a:schemeClr val="tx1"/>
            </a:solidFill>
          </a:ln>
        </p:spPr>
        <p:txBody>
          <a:bodyPr wrap="square" rtlCol="0">
            <a:spAutoFit/>
          </a:bodyPr>
          <a:lstStyle>
            <a:defPPr>
              <a:defRPr lang="ko-KR"/>
            </a:defPPr>
            <a:lvl1pPr algn="ctr" eaLnBrk="0" latinLnBrk="0" hangingPunct="0">
              <a:defRPr sz="1400"/>
            </a:lvl1pPr>
          </a:lstStyle>
          <a:p>
            <a:r>
              <a:rPr lang="fr-FR" sz="1200" dirty="0"/>
              <a:t> Green Belt</a:t>
            </a:r>
          </a:p>
          <a:p>
            <a:r>
              <a:rPr lang="fr-FR" sz="1200" dirty="0"/>
              <a:t>Utilise des outils analytiques et DMAIC </a:t>
            </a:r>
          </a:p>
          <a:p>
            <a:r>
              <a:rPr lang="fr-FR" sz="1200" dirty="0"/>
              <a:t>Pour lean Six Sigma, se concentre sur les principes lean</a:t>
            </a:r>
          </a:p>
        </p:txBody>
      </p:sp>
      <p:sp>
        <p:nvSpPr>
          <p:cNvPr id="29" name="ZoneTexte 28"/>
          <p:cNvSpPr txBox="1"/>
          <p:nvPr/>
        </p:nvSpPr>
        <p:spPr>
          <a:xfrm>
            <a:off x="6078369" y="3834606"/>
            <a:ext cx="2592288" cy="954107"/>
          </a:xfrm>
          <a:prstGeom prst="rect">
            <a:avLst/>
          </a:prstGeom>
          <a:solidFill>
            <a:schemeClr val="accent2"/>
          </a:solidFill>
          <a:ln>
            <a:solidFill>
              <a:schemeClr val="tx1"/>
            </a:solidFill>
          </a:ln>
        </p:spPr>
        <p:txBody>
          <a:bodyPr wrap="square" rtlCol="0">
            <a:spAutoFit/>
          </a:bodyPr>
          <a:lstStyle/>
          <a:p>
            <a:pPr algn="ctr" eaLnBrk="0" latinLnBrk="0" hangingPunct="0"/>
            <a:r>
              <a:rPr lang="fr-FR" sz="1100" dirty="0"/>
              <a:t> Yellow Belt</a:t>
            </a:r>
          </a:p>
          <a:p>
            <a:pPr marL="285750" indent="-285750" algn="ctr" eaLnBrk="0" latinLnBrk="0" hangingPunct="0">
              <a:buFont typeface="Wingdings" pitchFamily="2" charset="2"/>
              <a:buChar char="q"/>
            </a:pPr>
            <a:r>
              <a:rPr lang="fr-FR" sz="1100" dirty="0"/>
              <a:t>Conscient des principes Six  Sigma</a:t>
            </a:r>
          </a:p>
          <a:p>
            <a:pPr marL="285750" indent="-285750" algn="ctr" eaLnBrk="0" latinLnBrk="0" hangingPunct="0">
              <a:buFont typeface="Wingdings" pitchFamily="2" charset="2"/>
              <a:buChar char="q"/>
            </a:pPr>
            <a:r>
              <a:rPr lang="fr-FR" sz="1100" dirty="0"/>
              <a:t>On aussi utiliser la méthode ‘des pourquoi’</a:t>
            </a:r>
          </a:p>
        </p:txBody>
      </p:sp>
      <p:sp>
        <p:nvSpPr>
          <p:cNvPr id="30" name="ZoneTexte 29"/>
          <p:cNvSpPr txBox="1"/>
          <p:nvPr/>
        </p:nvSpPr>
        <p:spPr>
          <a:xfrm>
            <a:off x="0" y="262454"/>
            <a:ext cx="9139808" cy="523220"/>
          </a:xfrm>
          <a:prstGeom prst="rect">
            <a:avLst/>
          </a:prstGeom>
          <a:noFill/>
        </p:spPr>
        <p:txBody>
          <a:bodyPr wrap="square" rtlCol="0">
            <a:spAutoFit/>
          </a:bodyPr>
          <a:lstStyle/>
          <a:p>
            <a:pPr algn="ctr" eaLnBrk="0" latinLnBrk="0" hangingPunct="0"/>
            <a:r>
              <a:rPr lang="fr-FR" sz="2800" b="1" u="sng" dirty="0">
                <a:solidFill>
                  <a:schemeClr val="accent1"/>
                </a:solidFill>
                <a:latin typeface="+mj-lt"/>
                <a:cs typeface="Arial" pitchFamily="34" charset="0"/>
              </a:rPr>
              <a:t>Différents niveaux de résolution de problèmes</a:t>
            </a:r>
          </a:p>
        </p:txBody>
      </p:sp>
    </p:spTree>
    <p:extLst>
      <p:ext uri="{BB962C8B-B14F-4D97-AF65-F5344CB8AC3E}">
        <p14:creationId xmlns:p14="http://schemas.microsoft.com/office/powerpoint/2010/main" val="1608845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01397" y="302661"/>
            <a:ext cx="581569" cy="5726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5" name="Group 4"/>
          <p:cNvGrpSpPr/>
          <p:nvPr/>
        </p:nvGrpSpPr>
        <p:grpSpPr>
          <a:xfrm>
            <a:off x="3456828" y="275837"/>
            <a:ext cx="5138704" cy="601968"/>
            <a:chOff x="1795588" y="1688594"/>
            <a:chExt cx="6408712" cy="707911"/>
          </a:xfrm>
          <a:solidFill>
            <a:schemeClr val="bg1"/>
          </a:solidFill>
        </p:grpSpPr>
        <p:sp>
          <p:nvSpPr>
            <p:cNvPr id="6" name="Rounded Rectangle 5"/>
            <p:cNvSpPr/>
            <p:nvPr/>
          </p:nvSpPr>
          <p:spPr>
            <a:xfrm>
              <a:off x="1795588" y="1688594"/>
              <a:ext cx="6408712" cy="707911"/>
            </a:xfrm>
            <a:prstGeom prst="roundRect">
              <a:avLst>
                <a:gd name="adj" fmla="val 10715"/>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Rounded Rectangle 16"/>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8" name="TextBox 7"/>
          <p:cNvSpPr txBox="1"/>
          <p:nvPr/>
        </p:nvSpPr>
        <p:spPr>
          <a:xfrm>
            <a:off x="2695124" y="358163"/>
            <a:ext cx="59411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01</a:t>
            </a:r>
            <a:endParaRPr lang="ko-KR" altLang="en-US" sz="2400" b="1" dirty="0">
              <a:solidFill>
                <a:schemeClr val="bg1"/>
              </a:solidFill>
              <a:cs typeface="Arial" pitchFamily="34" charset="0"/>
            </a:endParaRPr>
          </a:p>
        </p:txBody>
      </p:sp>
      <p:sp>
        <p:nvSpPr>
          <p:cNvPr id="10" name="TextBox 10"/>
          <p:cNvSpPr txBox="1"/>
          <p:nvPr/>
        </p:nvSpPr>
        <p:spPr bwMode="auto">
          <a:xfrm>
            <a:off x="4168056" y="358163"/>
            <a:ext cx="3374755" cy="369332"/>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fr-FR" b="1" i="1" dirty="0"/>
              <a:t>Introduction : origine</a:t>
            </a:r>
          </a:p>
        </p:txBody>
      </p:sp>
      <p:sp>
        <p:nvSpPr>
          <p:cNvPr id="2" name="Text Placeholder 1"/>
          <p:cNvSpPr>
            <a:spLocks noGrp="1"/>
          </p:cNvSpPr>
          <p:nvPr>
            <p:ph type="body" sz="quarter" idx="10"/>
          </p:nvPr>
        </p:nvSpPr>
        <p:spPr>
          <a:xfrm>
            <a:off x="107504" y="90182"/>
            <a:ext cx="1331919" cy="535961"/>
          </a:xfrm>
          <a:prstGeom prst="rect">
            <a:avLst/>
          </a:prstGeom>
        </p:spPr>
        <p:txBody>
          <a:bodyPr anchor="ctr"/>
          <a:lstStyle/>
          <a:p>
            <a:r>
              <a:rPr lang="en-US" altLang="ko-KR" b="1" u="sng" dirty="0"/>
              <a:t>Plan</a:t>
            </a:r>
          </a:p>
        </p:txBody>
      </p:sp>
      <p:sp>
        <p:nvSpPr>
          <p:cNvPr id="20" name="Rectangle 19"/>
          <p:cNvSpPr/>
          <p:nvPr/>
        </p:nvSpPr>
        <p:spPr>
          <a:xfrm>
            <a:off x="2692282" y="1481211"/>
            <a:ext cx="581569" cy="5726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21" name="Group 20"/>
          <p:cNvGrpSpPr/>
          <p:nvPr/>
        </p:nvGrpSpPr>
        <p:grpSpPr>
          <a:xfrm>
            <a:off x="3456828" y="1084550"/>
            <a:ext cx="5138704" cy="1379261"/>
            <a:chOff x="1795588" y="1688594"/>
            <a:chExt cx="6408712" cy="707911"/>
          </a:xfrm>
          <a:solidFill>
            <a:schemeClr val="bg1"/>
          </a:solidFill>
        </p:grpSpPr>
        <p:sp>
          <p:nvSpPr>
            <p:cNvPr id="22" name="Rounded Rectangle 21"/>
            <p:cNvSpPr/>
            <p:nvPr/>
          </p:nvSpPr>
          <p:spPr>
            <a:xfrm>
              <a:off x="1795588" y="1688594"/>
              <a:ext cx="6408712" cy="707911"/>
            </a:xfrm>
            <a:prstGeom prst="roundRect">
              <a:avLst>
                <a:gd name="adj" fmla="val 10715"/>
              </a:avLst>
            </a:prstGeom>
            <a:grp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3" name="Rounded Rectangle 16"/>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4" name="TextBox 23"/>
          <p:cNvSpPr txBox="1"/>
          <p:nvPr/>
        </p:nvSpPr>
        <p:spPr>
          <a:xfrm>
            <a:off x="2686009" y="1536713"/>
            <a:ext cx="59411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02</a:t>
            </a:r>
            <a:endParaRPr lang="ko-KR" altLang="en-US" sz="2400" b="1" dirty="0">
              <a:solidFill>
                <a:schemeClr val="bg1"/>
              </a:solidFill>
              <a:cs typeface="Arial" pitchFamily="34" charset="0"/>
            </a:endParaRPr>
          </a:p>
        </p:txBody>
      </p:sp>
      <p:sp>
        <p:nvSpPr>
          <p:cNvPr id="26" name="TextBox 10"/>
          <p:cNvSpPr txBox="1"/>
          <p:nvPr/>
        </p:nvSpPr>
        <p:spPr bwMode="auto">
          <a:xfrm>
            <a:off x="3833650" y="1095632"/>
            <a:ext cx="4752528" cy="135421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fr-FR" b="1" i="1" dirty="0"/>
              <a:t>Généralités sur SIX SIGMA ?</a:t>
            </a:r>
          </a:p>
          <a:p>
            <a:pPr marL="285750" indent="-285750">
              <a:buFont typeface="Arial" panose="020B0604020202020204" pitchFamily="34" charset="0"/>
              <a:buChar char="•"/>
            </a:pPr>
            <a:r>
              <a:rPr lang="fr-FR" sz="1600" b="1" i="1" dirty="0"/>
              <a:t>Définition de six SIGMA</a:t>
            </a:r>
          </a:p>
          <a:p>
            <a:pPr marL="285750" indent="-285750">
              <a:buFont typeface="Arial" panose="020B0604020202020204" pitchFamily="34" charset="0"/>
              <a:buChar char="•"/>
            </a:pPr>
            <a:r>
              <a:rPr lang="fr-FR" sz="1600" b="1" i="1" dirty="0"/>
              <a:t>Les objectifs de Six SIGMA</a:t>
            </a:r>
          </a:p>
          <a:p>
            <a:pPr marL="285750" indent="-285750">
              <a:buFont typeface="Arial" panose="020B0604020202020204" pitchFamily="34" charset="0"/>
              <a:buChar char="•"/>
            </a:pPr>
            <a:r>
              <a:rPr lang="fr-FR" sz="1600" b="1" i="1" dirty="0"/>
              <a:t>Applications de Six Sigma</a:t>
            </a:r>
          </a:p>
          <a:p>
            <a:pPr marL="285750" indent="-285750">
              <a:buFont typeface="Arial" panose="020B0604020202020204" pitchFamily="34" charset="0"/>
              <a:buChar char="•"/>
            </a:pPr>
            <a:r>
              <a:rPr lang="fr-FR" sz="1600" b="1" i="1" dirty="0"/>
              <a:t>Calcul du niveau de Sigma</a:t>
            </a:r>
            <a:endParaRPr lang="fr-FR" sz="1400" b="1" i="1" dirty="0"/>
          </a:p>
        </p:txBody>
      </p:sp>
      <p:sp>
        <p:nvSpPr>
          <p:cNvPr id="28" name="Rectangle 27"/>
          <p:cNvSpPr/>
          <p:nvPr/>
        </p:nvSpPr>
        <p:spPr>
          <a:xfrm>
            <a:off x="2681030" y="2696028"/>
            <a:ext cx="581569" cy="572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2" name="TextBox 31"/>
          <p:cNvSpPr txBox="1"/>
          <p:nvPr/>
        </p:nvSpPr>
        <p:spPr>
          <a:xfrm>
            <a:off x="2674757" y="2751530"/>
            <a:ext cx="594114" cy="461665"/>
          </a:xfrm>
          <a:prstGeom prst="rect">
            <a:avLst/>
          </a:prstGeom>
          <a:noFill/>
        </p:spPr>
        <p:txBody>
          <a:bodyPr wrap="square" rtlCol="0" anchor="ctr">
            <a:spAutoFit/>
          </a:bodyPr>
          <a:lstStyle/>
          <a:p>
            <a:pPr algn="ctr"/>
            <a:r>
              <a:rPr lang="en-US" altLang="ko-KR" sz="2400" b="1" dirty="0">
                <a:solidFill>
                  <a:schemeClr val="accent4"/>
                </a:solidFill>
                <a:cs typeface="Arial" pitchFamily="34" charset="0"/>
              </a:rPr>
              <a:t>03</a:t>
            </a:r>
            <a:endParaRPr lang="ko-KR" altLang="en-US" sz="2400" b="1" dirty="0">
              <a:solidFill>
                <a:schemeClr val="accent4"/>
              </a:solidFill>
              <a:cs typeface="Arial" pitchFamily="34" charset="0"/>
            </a:endParaRPr>
          </a:p>
        </p:txBody>
      </p:sp>
      <p:sp>
        <p:nvSpPr>
          <p:cNvPr id="36" name="Rectangle 35"/>
          <p:cNvSpPr/>
          <p:nvPr/>
        </p:nvSpPr>
        <p:spPr>
          <a:xfrm>
            <a:off x="2677938" y="3627899"/>
            <a:ext cx="581569" cy="572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37" name="Group 36"/>
          <p:cNvGrpSpPr/>
          <p:nvPr/>
        </p:nvGrpSpPr>
        <p:grpSpPr>
          <a:xfrm>
            <a:off x="3456828" y="2642689"/>
            <a:ext cx="5138704" cy="655398"/>
            <a:chOff x="1795588" y="1688594"/>
            <a:chExt cx="6408712" cy="707911"/>
          </a:xfrm>
          <a:solidFill>
            <a:schemeClr val="bg1"/>
          </a:solidFill>
        </p:grpSpPr>
        <p:sp>
          <p:nvSpPr>
            <p:cNvPr id="38" name="Rounded Rectangle 37"/>
            <p:cNvSpPr/>
            <p:nvPr/>
          </p:nvSpPr>
          <p:spPr>
            <a:xfrm>
              <a:off x="1795588" y="1688594"/>
              <a:ext cx="6408712" cy="707911"/>
            </a:xfrm>
            <a:prstGeom prst="roundRect">
              <a:avLst>
                <a:gd name="adj" fmla="val 10715"/>
              </a:avLst>
            </a:prstGeom>
            <a:solidFill>
              <a:schemeClr val="accent5"/>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9" name="Rounded Rectangle 16"/>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0" name="TextBox 39"/>
          <p:cNvSpPr txBox="1"/>
          <p:nvPr/>
        </p:nvSpPr>
        <p:spPr>
          <a:xfrm>
            <a:off x="2671665" y="3683401"/>
            <a:ext cx="594114" cy="461665"/>
          </a:xfrm>
          <a:prstGeom prst="rect">
            <a:avLst/>
          </a:prstGeom>
          <a:noFill/>
        </p:spPr>
        <p:txBody>
          <a:bodyPr wrap="square" rtlCol="0" anchor="ctr">
            <a:spAutoFit/>
          </a:bodyPr>
          <a:lstStyle/>
          <a:p>
            <a:pPr algn="ctr"/>
            <a:r>
              <a:rPr lang="en-US" altLang="ko-KR" sz="2400" b="1" dirty="0">
                <a:solidFill>
                  <a:schemeClr val="accent5"/>
                </a:solidFill>
                <a:cs typeface="Arial" pitchFamily="34" charset="0"/>
              </a:rPr>
              <a:t>04</a:t>
            </a:r>
            <a:endParaRPr lang="ko-KR" altLang="en-US" sz="2400" b="1" dirty="0">
              <a:solidFill>
                <a:schemeClr val="accent5"/>
              </a:solidFill>
              <a:cs typeface="Arial" pitchFamily="34" charset="0"/>
            </a:endParaRPr>
          </a:p>
        </p:txBody>
      </p:sp>
      <p:sp>
        <p:nvSpPr>
          <p:cNvPr id="42" name="TextBox 10"/>
          <p:cNvSpPr txBox="1"/>
          <p:nvPr/>
        </p:nvSpPr>
        <p:spPr bwMode="auto">
          <a:xfrm>
            <a:off x="4391472" y="2838175"/>
            <a:ext cx="4752528" cy="307777"/>
          </a:xfrm>
          <a:prstGeom prst="rect">
            <a:avLst/>
          </a:prstGeom>
          <a:noFill/>
          <a:effectLst/>
        </p:spPr>
        <p:txBody>
          <a:bodyPr wrap="square" anchor="ctr">
            <a:spAutoFit/>
          </a:bodyPr>
          <a:lstStyle>
            <a:defPPr>
              <a:defRPr lang="ko-KR"/>
            </a:defPPr>
            <a:lvl1pPr>
              <a:defRPr b="1" i="1"/>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fr-FR" dirty="0"/>
              <a:t>Méthode de DMAIC</a:t>
            </a:r>
          </a:p>
        </p:txBody>
      </p:sp>
      <p:grpSp>
        <p:nvGrpSpPr>
          <p:cNvPr id="45" name="Group 44"/>
          <p:cNvGrpSpPr/>
          <p:nvPr/>
        </p:nvGrpSpPr>
        <p:grpSpPr>
          <a:xfrm>
            <a:off x="3449584" y="4407625"/>
            <a:ext cx="5138704" cy="655398"/>
            <a:chOff x="1795588" y="1688594"/>
            <a:chExt cx="6408712" cy="707911"/>
          </a:xfrm>
          <a:solidFill>
            <a:schemeClr val="bg1"/>
          </a:solidFill>
        </p:grpSpPr>
        <p:sp>
          <p:nvSpPr>
            <p:cNvPr id="46" name="Rounded Rectangle 45"/>
            <p:cNvSpPr/>
            <p:nvPr/>
          </p:nvSpPr>
          <p:spPr>
            <a:xfrm>
              <a:off x="1795588" y="1688594"/>
              <a:ext cx="6408712" cy="707911"/>
            </a:xfrm>
            <a:prstGeom prst="roundRect">
              <a:avLst>
                <a:gd name="adj" fmla="val 10715"/>
              </a:avLst>
            </a:prstGeom>
            <a:solidFill>
              <a:schemeClr val="accent6"/>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Rounded Rectangle 16"/>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50" name="TextBox 10"/>
          <p:cNvSpPr txBox="1"/>
          <p:nvPr/>
        </p:nvSpPr>
        <p:spPr bwMode="auto">
          <a:xfrm>
            <a:off x="4644008" y="4544991"/>
            <a:ext cx="4752528" cy="369332"/>
          </a:xfrm>
          <a:prstGeom prst="rect">
            <a:avLst/>
          </a:prstGeom>
          <a:noFill/>
          <a:effectLst/>
        </p:spPr>
        <p:txBody>
          <a:bodyPr wrap="square" anchor="ctr">
            <a:spAutoFit/>
          </a:bodyPr>
          <a:lstStyle>
            <a:defPPr>
              <a:defRPr lang="ko-KR"/>
            </a:defPPr>
            <a:lvl1pPr>
              <a:defRPr b="1" i="1"/>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fr-FR" dirty="0"/>
              <a:t>Conclusion </a:t>
            </a:r>
          </a:p>
        </p:txBody>
      </p:sp>
      <p:sp>
        <p:nvSpPr>
          <p:cNvPr id="13" name="Rectangle 12">
            <a:extLst>
              <a:ext uri="{FF2B5EF4-FFF2-40B4-BE49-F238E27FC236}">
                <a16:creationId xmlns:a16="http://schemas.microsoft.com/office/drawing/2014/main" id="{23179B01-64F4-2EC2-A6DC-740298390529}"/>
              </a:ext>
            </a:extLst>
          </p:cNvPr>
          <p:cNvSpPr/>
          <p:nvPr/>
        </p:nvSpPr>
        <p:spPr>
          <a:xfrm>
            <a:off x="2684211" y="4460064"/>
            <a:ext cx="581569" cy="572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14" name="Group 44">
            <a:extLst>
              <a:ext uri="{FF2B5EF4-FFF2-40B4-BE49-F238E27FC236}">
                <a16:creationId xmlns:a16="http://schemas.microsoft.com/office/drawing/2014/main" id="{5284F0EF-D754-F25C-9484-3E1A4BD45E31}"/>
              </a:ext>
            </a:extLst>
          </p:cNvPr>
          <p:cNvGrpSpPr/>
          <p:nvPr/>
        </p:nvGrpSpPr>
        <p:grpSpPr>
          <a:xfrm>
            <a:off x="3449586" y="3576894"/>
            <a:ext cx="5138704" cy="655398"/>
            <a:chOff x="1795588" y="1688594"/>
            <a:chExt cx="6408712" cy="707911"/>
          </a:xfrm>
          <a:solidFill>
            <a:schemeClr val="bg1"/>
          </a:solidFill>
        </p:grpSpPr>
        <p:sp>
          <p:nvSpPr>
            <p:cNvPr id="15" name="Rounded Rectangle 45">
              <a:extLst>
                <a:ext uri="{FF2B5EF4-FFF2-40B4-BE49-F238E27FC236}">
                  <a16:creationId xmlns:a16="http://schemas.microsoft.com/office/drawing/2014/main" id="{AF5C2FD7-47CF-14EF-DC3B-6F2A40E49F5A}"/>
                </a:ext>
              </a:extLst>
            </p:cNvPr>
            <p:cNvSpPr/>
            <p:nvPr/>
          </p:nvSpPr>
          <p:spPr>
            <a:xfrm>
              <a:off x="1795588" y="1688594"/>
              <a:ext cx="6408712" cy="707911"/>
            </a:xfrm>
            <a:prstGeom prst="roundRect">
              <a:avLst>
                <a:gd name="adj" fmla="val 10715"/>
              </a:avLst>
            </a:prstGeom>
            <a:solidFill>
              <a:schemeClr val="accent6"/>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Rounded Rectangle 16">
              <a:extLst>
                <a:ext uri="{FF2B5EF4-FFF2-40B4-BE49-F238E27FC236}">
                  <a16:creationId xmlns:a16="http://schemas.microsoft.com/office/drawing/2014/main" id="{1E42FE62-3D26-D0E3-B3AF-477365612787}"/>
                </a:ext>
              </a:extLst>
            </p:cNvPr>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7" name="TextBox 47">
            <a:extLst>
              <a:ext uri="{FF2B5EF4-FFF2-40B4-BE49-F238E27FC236}">
                <a16:creationId xmlns:a16="http://schemas.microsoft.com/office/drawing/2014/main" id="{6E18617E-E2F0-0591-AAC8-E486D75672AB}"/>
              </a:ext>
            </a:extLst>
          </p:cNvPr>
          <p:cNvSpPr txBox="1"/>
          <p:nvPr/>
        </p:nvSpPr>
        <p:spPr>
          <a:xfrm>
            <a:off x="2677938" y="4515566"/>
            <a:ext cx="594114" cy="461665"/>
          </a:xfrm>
          <a:prstGeom prst="rect">
            <a:avLst/>
          </a:prstGeom>
          <a:noFill/>
        </p:spPr>
        <p:txBody>
          <a:bodyPr wrap="square" rtlCol="0" anchor="ctr">
            <a:spAutoFit/>
          </a:bodyPr>
          <a:lstStyle/>
          <a:p>
            <a:pPr algn="ctr"/>
            <a:r>
              <a:rPr lang="en-US" altLang="ko-KR" sz="2400" b="1" dirty="0">
                <a:solidFill>
                  <a:schemeClr val="accent6"/>
                </a:solidFill>
                <a:cs typeface="Arial" pitchFamily="34" charset="0"/>
              </a:rPr>
              <a:t>05</a:t>
            </a:r>
            <a:endParaRPr lang="ko-KR" altLang="en-US" sz="2400" b="1" dirty="0">
              <a:solidFill>
                <a:schemeClr val="accent6"/>
              </a:solidFill>
              <a:cs typeface="Arial" pitchFamily="34" charset="0"/>
            </a:endParaRPr>
          </a:p>
        </p:txBody>
      </p:sp>
      <p:sp>
        <p:nvSpPr>
          <p:cNvPr id="18" name="TextBox 10">
            <a:extLst>
              <a:ext uri="{FF2B5EF4-FFF2-40B4-BE49-F238E27FC236}">
                <a16:creationId xmlns:a16="http://schemas.microsoft.com/office/drawing/2014/main" id="{79FD603D-8BAF-9B86-2E6E-ABE2E3163EB0}"/>
              </a:ext>
            </a:extLst>
          </p:cNvPr>
          <p:cNvSpPr txBox="1"/>
          <p:nvPr/>
        </p:nvSpPr>
        <p:spPr bwMode="auto">
          <a:xfrm>
            <a:off x="4511122" y="3701123"/>
            <a:ext cx="2664296" cy="369332"/>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fr-FR" b="1" i="1" dirty="0"/>
              <a:t>Étude</a:t>
            </a:r>
            <a:r>
              <a:rPr lang="fr-FR" dirty="0"/>
              <a:t> </a:t>
            </a:r>
            <a:r>
              <a:rPr lang="fr-FR" b="1" i="1" dirty="0"/>
              <a:t>de</a:t>
            </a:r>
            <a:r>
              <a:rPr lang="fr-FR" dirty="0"/>
              <a:t> </a:t>
            </a:r>
            <a:r>
              <a:rPr lang="fr-FR" b="1" i="1" dirty="0"/>
              <a:t>cas</a:t>
            </a:r>
          </a:p>
        </p:txBody>
      </p:sp>
    </p:spTree>
    <p:extLst>
      <p:ext uri="{BB962C8B-B14F-4D97-AF65-F5344CB8AC3E}">
        <p14:creationId xmlns:p14="http://schemas.microsoft.com/office/powerpoint/2010/main" val="109505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6" grpId="0"/>
      <p:bldP spid="42" grpId="0"/>
      <p:bldP spid="50"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en-US" b="1" u="sng" dirty="0">
                <a:effectLst>
                  <a:outerShdw blurRad="38100" dist="38100" dir="2700000" algn="tl">
                    <a:srgbClr val="000000">
                      <a:alpha val="43137"/>
                    </a:srgbClr>
                  </a:outerShdw>
                </a:effectLst>
              </a:rPr>
              <a:t>Les principes de DMAIC:</a:t>
            </a:r>
            <a:endParaRPr lang="ko-KR" altLang="en-US" dirty="0"/>
          </a:p>
        </p:txBody>
      </p:sp>
      <p:grpSp>
        <p:nvGrpSpPr>
          <p:cNvPr id="4" name="Group 3"/>
          <p:cNvGrpSpPr/>
          <p:nvPr/>
        </p:nvGrpSpPr>
        <p:grpSpPr>
          <a:xfrm>
            <a:off x="652580" y="1824475"/>
            <a:ext cx="8023876" cy="1180904"/>
            <a:chOff x="1487601" y="1824475"/>
            <a:chExt cx="6305037" cy="1180904"/>
          </a:xfrm>
        </p:grpSpPr>
        <p:grpSp>
          <p:nvGrpSpPr>
            <p:cNvPr id="5" name="Group 4"/>
            <p:cNvGrpSpPr/>
            <p:nvPr/>
          </p:nvGrpSpPr>
          <p:grpSpPr>
            <a:xfrm>
              <a:off x="1487601" y="1824475"/>
              <a:ext cx="1584174" cy="1180904"/>
              <a:chOff x="3172893" y="1845216"/>
              <a:chExt cx="1109258" cy="826883"/>
            </a:xfrm>
          </p:grpSpPr>
          <p:sp>
            <p:nvSpPr>
              <p:cNvPr id="18" name="Parallelogram 2"/>
              <p:cNvSpPr/>
              <p:nvPr/>
            </p:nvSpPr>
            <p:spPr>
              <a:xfrm flipH="1">
                <a:off x="3172893" y="2258658"/>
                <a:ext cx="577857" cy="413441"/>
              </a:xfrm>
              <a:custGeom>
                <a:avLst/>
                <a:gdLst/>
                <a:ahLst/>
                <a:cxnLst/>
                <a:rect l="l" t="t" r="r" b="b"/>
                <a:pathLst>
                  <a:path w="577857" h="413441">
                    <a:moveTo>
                      <a:pt x="129187" y="0"/>
                    </a:moveTo>
                    <a:lnTo>
                      <a:pt x="577857" y="0"/>
                    </a:lnTo>
                    <a:lnTo>
                      <a:pt x="448670" y="413441"/>
                    </a:lnTo>
                    <a:lnTo>
                      <a:pt x="0" y="413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9" name="Parallelogram 3"/>
              <p:cNvSpPr/>
              <p:nvPr/>
            </p:nvSpPr>
            <p:spPr>
              <a:xfrm flipH="1">
                <a:off x="3704293" y="1845216"/>
                <a:ext cx="577858" cy="413442"/>
              </a:xfrm>
              <a:custGeom>
                <a:avLst/>
                <a:gdLst/>
                <a:ahLst/>
                <a:cxnLst/>
                <a:rect l="l" t="t" r="r" b="b"/>
                <a:pathLst>
                  <a:path w="577858" h="413442">
                    <a:moveTo>
                      <a:pt x="129188" y="0"/>
                    </a:moveTo>
                    <a:lnTo>
                      <a:pt x="577858" y="0"/>
                    </a:lnTo>
                    <a:lnTo>
                      <a:pt x="448670" y="413442"/>
                    </a:lnTo>
                    <a:lnTo>
                      <a:pt x="0" y="413442"/>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20" name="Parallelogram 19"/>
              <p:cNvSpPr/>
              <p:nvPr/>
            </p:nvSpPr>
            <p:spPr>
              <a:xfrm>
                <a:off x="3297278" y="1845216"/>
                <a:ext cx="864096" cy="826883"/>
              </a:xfrm>
              <a:prstGeom prst="parallelogram">
                <a:avLst>
                  <a:gd name="adj" fmla="val 476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grpSp>
          <p:nvGrpSpPr>
            <p:cNvPr id="6" name="Group 5"/>
            <p:cNvGrpSpPr/>
            <p:nvPr/>
          </p:nvGrpSpPr>
          <p:grpSpPr>
            <a:xfrm>
              <a:off x="3061222" y="1824475"/>
              <a:ext cx="1584174" cy="1180904"/>
              <a:chOff x="3172893" y="1845216"/>
              <a:chExt cx="1109258" cy="826883"/>
            </a:xfrm>
          </p:grpSpPr>
          <p:sp>
            <p:nvSpPr>
              <p:cNvPr id="15" name="Parallelogram 2"/>
              <p:cNvSpPr/>
              <p:nvPr/>
            </p:nvSpPr>
            <p:spPr>
              <a:xfrm flipH="1">
                <a:off x="3172893" y="2258658"/>
                <a:ext cx="577857" cy="413441"/>
              </a:xfrm>
              <a:custGeom>
                <a:avLst/>
                <a:gdLst/>
                <a:ahLst/>
                <a:cxnLst/>
                <a:rect l="l" t="t" r="r" b="b"/>
                <a:pathLst>
                  <a:path w="577857" h="413441">
                    <a:moveTo>
                      <a:pt x="129187" y="0"/>
                    </a:moveTo>
                    <a:lnTo>
                      <a:pt x="577857" y="0"/>
                    </a:lnTo>
                    <a:lnTo>
                      <a:pt x="448670" y="413441"/>
                    </a:lnTo>
                    <a:lnTo>
                      <a:pt x="0" y="413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6" name="Parallelogram 3"/>
              <p:cNvSpPr/>
              <p:nvPr/>
            </p:nvSpPr>
            <p:spPr>
              <a:xfrm flipH="1">
                <a:off x="3704293" y="1845216"/>
                <a:ext cx="577858" cy="413442"/>
              </a:xfrm>
              <a:custGeom>
                <a:avLst/>
                <a:gdLst/>
                <a:ahLst/>
                <a:cxnLst/>
                <a:rect l="l" t="t" r="r" b="b"/>
                <a:pathLst>
                  <a:path w="577858" h="413442">
                    <a:moveTo>
                      <a:pt x="129188" y="0"/>
                    </a:moveTo>
                    <a:lnTo>
                      <a:pt x="577858" y="0"/>
                    </a:lnTo>
                    <a:lnTo>
                      <a:pt x="448670" y="413442"/>
                    </a:lnTo>
                    <a:lnTo>
                      <a:pt x="0" y="413442"/>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7" name="Parallelogram 16"/>
              <p:cNvSpPr/>
              <p:nvPr/>
            </p:nvSpPr>
            <p:spPr>
              <a:xfrm>
                <a:off x="3297278" y="1845216"/>
                <a:ext cx="864096" cy="826883"/>
              </a:xfrm>
              <a:prstGeom prst="parallelogram">
                <a:avLst>
                  <a:gd name="adj" fmla="val 476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grpSp>
          <p:nvGrpSpPr>
            <p:cNvPr id="7" name="Group 6"/>
            <p:cNvGrpSpPr/>
            <p:nvPr/>
          </p:nvGrpSpPr>
          <p:grpSpPr>
            <a:xfrm>
              <a:off x="4634843" y="1824475"/>
              <a:ext cx="1584174" cy="1180904"/>
              <a:chOff x="3172893" y="1845216"/>
              <a:chExt cx="1109258" cy="826883"/>
            </a:xfrm>
          </p:grpSpPr>
          <p:sp>
            <p:nvSpPr>
              <p:cNvPr id="12" name="Parallelogram 2"/>
              <p:cNvSpPr/>
              <p:nvPr/>
            </p:nvSpPr>
            <p:spPr>
              <a:xfrm flipH="1">
                <a:off x="3172893" y="2258658"/>
                <a:ext cx="577857" cy="413441"/>
              </a:xfrm>
              <a:custGeom>
                <a:avLst/>
                <a:gdLst/>
                <a:ahLst/>
                <a:cxnLst/>
                <a:rect l="l" t="t" r="r" b="b"/>
                <a:pathLst>
                  <a:path w="577857" h="413441">
                    <a:moveTo>
                      <a:pt x="129187" y="0"/>
                    </a:moveTo>
                    <a:lnTo>
                      <a:pt x="577857" y="0"/>
                    </a:lnTo>
                    <a:lnTo>
                      <a:pt x="448670" y="413441"/>
                    </a:lnTo>
                    <a:lnTo>
                      <a:pt x="0" y="413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3" name="Parallelogram 3"/>
              <p:cNvSpPr/>
              <p:nvPr/>
            </p:nvSpPr>
            <p:spPr>
              <a:xfrm flipH="1">
                <a:off x="3704293" y="1845216"/>
                <a:ext cx="577858" cy="413442"/>
              </a:xfrm>
              <a:custGeom>
                <a:avLst/>
                <a:gdLst/>
                <a:ahLst/>
                <a:cxnLst/>
                <a:rect l="l" t="t" r="r" b="b"/>
                <a:pathLst>
                  <a:path w="577858" h="413442">
                    <a:moveTo>
                      <a:pt x="129188" y="0"/>
                    </a:moveTo>
                    <a:lnTo>
                      <a:pt x="577858" y="0"/>
                    </a:lnTo>
                    <a:lnTo>
                      <a:pt x="448670" y="413442"/>
                    </a:lnTo>
                    <a:lnTo>
                      <a:pt x="0" y="413442"/>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4" name="Parallelogram 13"/>
              <p:cNvSpPr/>
              <p:nvPr/>
            </p:nvSpPr>
            <p:spPr>
              <a:xfrm>
                <a:off x="3297278" y="1845216"/>
                <a:ext cx="864096" cy="826883"/>
              </a:xfrm>
              <a:prstGeom prst="parallelogram">
                <a:avLst>
                  <a:gd name="adj" fmla="val 476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grpSp>
          <p:nvGrpSpPr>
            <p:cNvPr id="8" name="Group 7"/>
            <p:cNvGrpSpPr/>
            <p:nvPr/>
          </p:nvGrpSpPr>
          <p:grpSpPr>
            <a:xfrm>
              <a:off x="6208464" y="1824475"/>
              <a:ext cx="1584174" cy="1180904"/>
              <a:chOff x="3172893" y="1845216"/>
              <a:chExt cx="1109258" cy="826883"/>
            </a:xfrm>
          </p:grpSpPr>
          <p:sp>
            <p:nvSpPr>
              <p:cNvPr id="9" name="Parallelogram 2"/>
              <p:cNvSpPr/>
              <p:nvPr/>
            </p:nvSpPr>
            <p:spPr>
              <a:xfrm flipH="1">
                <a:off x="3172893" y="2258658"/>
                <a:ext cx="577857" cy="413441"/>
              </a:xfrm>
              <a:custGeom>
                <a:avLst/>
                <a:gdLst/>
                <a:ahLst/>
                <a:cxnLst/>
                <a:rect l="l" t="t" r="r" b="b"/>
                <a:pathLst>
                  <a:path w="577857" h="413441">
                    <a:moveTo>
                      <a:pt x="129187" y="0"/>
                    </a:moveTo>
                    <a:lnTo>
                      <a:pt x="577857" y="0"/>
                    </a:lnTo>
                    <a:lnTo>
                      <a:pt x="448670" y="413441"/>
                    </a:lnTo>
                    <a:lnTo>
                      <a:pt x="0" y="41344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0" name="Parallelogram 3"/>
              <p:cNvSpPr/>
              <p:nvPr/>
            </p:nvSpPr>
            <p:spPr>
              <a:xfrm flipH="1">
                <a:off x="3704293" y="1845216"/>
                <a:ext cx="577858" cy="413442"/>
              </a:xfrm>
              <a:custGeom>
                <a:avLst/>
                <a:gdLst/>
                <a:ahLst/>
                <a:cxnLst/>
                <a:rect l="l" t="t" r="r" b="b"/>
                <a:pathLst>
                  <a:path w="577858" h="413442">
                    <a:moveTo>
                      <a:pt x="129188" y="0"/>
                    </a:moveTo>
                    <a:lnTo>
                      <a:pt x="577858" y="0"/>
                    </a:lnTo>
                    <a:lnTo>
                      <a:pt x="448670" y="413442"/>
                    </a:lnTo>
                    <a:lnTo>
                      <a:pt x="0" y="413442"/>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1" name="Parallelogram 10"/>
              <p:cNvSpPr/>
              <p:nvPr/>
            </p:nvSpPr>
            <p:spPr>
              <a:xfrm>
                <a:off x="3297278" y="1845216"/>
                <a:ext cx="864096" cy="826883"/>
              </a:xfrm>
              <a:prstGeom prst="parallelogram">
                <a:avLst>
                  <a:gd name="adj" fmla="val 476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grpSp>
      <p:sp>
        <p:nvSpPr>
          <p:cNvPr id="26" name="TextBox 25"/>
          <p:cNvSpPr txBox="1"/>
          <p:nvPr/>
        </p:nvSpPr>
        <p:spPr>
          <a:xfrm>
            <a:off x="325672" y="3178707"/>
            <a:ext cx="2446127" cy="1169551"/>
          </a:xfrm>
          <a:prstGeom prst="rect">
            <a:avLst/>
          </a:prstGeom>
          <a:noFill/>
        </p:spPr>
        <p:txBody>
          <a:bodyPr wrap="square" rtlCol="0" anchor="ctr">
            <a:spAutoFit/>
          </a:bodyPr>
          <a:lstStyle/>
          <a:p>
            <a:pPr marL="0" indent="0" algn="ctr">
              <a:buNone/>
            </a:pPr>
            <a:r>
              <a:rPr lang="en-US" sz="1400" b="1" dirty="0">
                <a:solidFill>
                  <a:schemeClr val="bg1"/>
                </a:solidFill>
                <a:cs typeface="Arial" pitchFamily="34" charset="0"/>
              </a:rPr>
              <a:t>La rigueur dans les </a:t>
            </a:r>
          </a:p>
          <a:p>
            <a:pPr marL="0" indent="0" algn="ctr">
              <a:buNone/>
            </a:pPr>
            <a:r>
              <a:rPr lang="en-US" sz="1400" b="1" dirty="0">
                <a:solidFill>
                  <a:schemeClr val="bg1"/>
                </a:solidFill>
                <a:cs typeface="Arial" pitchFamily="34" charset="0"/>
              </a:rPr>
              <a:t>actions menées et la mise en œuvre d’outils </a:t>
            </a:r>
          </a:p>
          <a:p>
            <a:pPr marL="0" indent="0" algn="ctr">
              <a:buNone/>
            </a:pPr>
            <a:r>
              <a:rPr lang="en-US" sz="1400" b="1" dirty="0">
                <a:solidFill>
                  <a:schemeClr val="bg1"/>
                </a:solidFill>
                <a:cs typeface="Arial" pitchFamily="34" charset="0"/>
              </a:rPr>
              <a:t>efficaces pour gérer</a:t>
            </a:r>
          </a:p>
          <a:p>
            <a:pPr marL="0" indent="0" algn="ctr">
              <a:buNone/>
            </a:pPr>
            <a:r>
              <a:rPr lang="en-US" sz="1400" b="1" dirty="0">
                <a:solidFill>
                  <a:schemeClr val="bg1"/>
                </a:solidFill>
                <a:cs typeface="Arial" pitchFamily="34" charset="0"/>
              </a:rPr>
              <a:t> l’activité avec précision</a:t>
            </a:r>
          </a:p>
        </p:txBody>
      </p:sp>
      <p:sp>
        <p:nvSpPr>
          <p:cNvPr id="30" name="TextBox 29"/>
          <p:cNvSpPr txBox="1"/>
          <p:nvPr/>
        </p:nvSpPr>
        <p:spPr>
          <a:xfrm>
            <a:off x="2541827" y="3991630"/>
            <a:ext cx="2158336" cy="954107"/>
          </a:xfrm>
          <a:prstGeom prst="rect">
            <a:avLst/>
          </a:prstGeom>
          <a:noFill/>
        </p:spPr>
        <p:txBody>
          <a:bodyPr wrap="square" rtlCol="0" anchor="ctr">
            <a:spAutoFit/>
          </a:bodyPr>
          <a:lstStyle/>
          <a:p>
            <a:pPr algn="ctr"/>
            <a:r>
              <a:rPr lang="en-US" sz="1400" b="1" dirty="0">
                <a:solidFill>
                  <a:schemeClr val="bg1"/>
                </a:solidFill>
                <a:cs typeface="Arial" pitchFamily="34" charset="0"/>
              </a:rPr>
              <a:t>Une prise de décision basée sur des </a:t>
            </a:r>
          </a:p>
          <a:p>
            <a:pPr algn="ctr"/>
            <a:r>
              <a:rPr lang="en-US" sz="1400" b="1" dirty="0">
                <a:solidFill>
                  <a:schemeClr val="bg1"/>
                </a:solidFill>
                <a:cs typeface="Arial" pitchFamily="34" charset="0"/>
              </a:rPr>
              <a:t>mesures précises, des</a:t>
            </a:r>
          </a:p>
          <a:p>
            <a:pPr algn="ctr"/>
            <a:r>
              <a:rPr lang="en-US" sz="1400" b="1" dirty="0">
                <a:solidFill>
                  <a:schemeClr val="bg1"/>
                </a:solidFill>
                <a:cs typeface="Arial" pitchFamily="34" charset="0"/>
              </a:rPr>
              <a:t> données chiffrées </a:t>
            </a:r>
            <a:endParaRPr lang="ko-KR" altLang="en-US" sz="1400" b="1" dirty="0">
              <a:solidFill>
                <a:schemeClr val="bg1"/>
              </a:solidFill>
              <a:cs typeface="Arial" pitchFamily="34" charset="0"/>
            </a:endParaRPr>
          </a:p>
        </p:txBody>
      </p:sp>
      <p:sp>
        <p:nvSpPr>
          <p:cNvPr id="33" name="TextBox 32"/>
          <p:cNvSpPr txBox="1"/>
          <p:nvPr/>
        </p:nvSpPr>
        <p:spPr>
          <a:xfrm>
            <a:off x="4291638" y="3122279"/>
            <a:ext cx="2585611" cy="954107"/>
          </a:xfrm>
          <a:prstGeom prst="rect">
            <a:avLst/>
          </a:prstGeom>
          <a:noFill/>
        </p:spPr>
        <p:txBody>
          <a:bodyPr wrap="square" rtlCol="0" anchor="ctr">
            <a:spAutoFit/>
          </a:bodyPr>
          <a:lstStyle/>
          <a:p>
            <a:pPr marL="0" indent="0" algn="ctr">
              <a:buNone/>
            </a:pPr>
            <a:r>
              <a:rPr lang="en-US" sz="1400" b="1" dirty="0">
                <a:solidFill>
                  <a:schemeClr val="bg1"/>
                </a:solidFill>
                <a:cs typeface="Arial" pitchFamily="34" charset="0"/>
              </a:rPr>
              <a:t>L’implication de l’ensemble des membres de l’équipe de travail concernée par </a:t>
            </a:r>
          </a:p>
          <a:p>
            <a:pPr marL="0" indent="0" algn="ctr">
              <a:buNone/>
            </a:pPr>
            <a:r>
              <a:rPr lang="en-US" sz="1400" b="1" dirty="0">
                <a:solidFill>
                  <a:schemeClr val="bg1"/>
                </a:solidFill>
                <a:cs typeface="Arial" pitchFamily="34" charset="0"/>
              </a:rPr>
              <a:t>le projet</a:t>
            </a:r>
          </a:p>
        </p:txBody>
      </p:sp>
      <p:sp>
        <p:nvSpPr>
          <p:cNvPr id="36" name="TextBox 35"/>
          <p:cNvSpPr txBox="1"/>
          <p:nvPr/>
        </p:nvSpPr>
        <p:spPr>
          <a:xfrm>
            <a:off x="6886481" y="3373888"/>
            <a:ext cx="2078007" cy="1384995"/>
          </a:xfrm>
          <a:prstGeom prst="rect">
            <a:avLst/>
          </a:prstGeom>
          <a:noFill/>
        </p:spPr>
        <p:txBody>
          <a:bodyPr wrap="square" rtlCol="0" anchor="ctr">
            <a:spAutoFit/>
          </a:bodyPr>
          <a:lstStyle/>
          <a:p>
            <a:pPr marL="0" indent="0" algn="ctr">
              <a:buNone/>
            </a:pPr>
            <a:r>
              <a:rPr lang="en-US" sz="1400" b="1" dirty="0">
                <a:solidFill>
                  <a:schemeClr val="bg1"/>
                </a:solidFill>
                <a:cs typeface="Arial" pitchFamily="34" charset="0"/>
              </a:rPr>
              <a:t>La concentration de</a:t>
            </a:r>
          </a:p>
          <a:p>
            <a:pPr marL="0" indent="0" algn="ctr">
              <a:buNone/>
            </a:pPr>
            <a:r>
              <a:rPr lang="en-US" sz="1400" b="1" dirty="0">
                <a:solidFill>
                  <a:schemeClr val="bg1"/>
                </a:solidFill>
                <a:cs typeface="Arial" pitchFamily="34" charset="0"/>
              </a:rPr>
              <a:t> l’activité toute entière sur la résolution des  problèmes et la </a:t>
            </a:r>
          </a:p>
          <a:p>
            <a:pPr marL="0" indent="0" algn="ctr">
              <a:buNone/>
            </a:pPr>
            <a:r>
              <a:rPr lang="en-US" sz="1400" b="1" dirty="0">
                <a:solidFill>
                  <a:schemeClr val="bg1"/>
                </a:solidFill>
                <a:cs typeface="Arial" pitchFamily="34" charset="0"/>
              </a:rPr>
              <a:t>satisfaction </a:t>
            </a:r>
          </a:p>
          <a:p>
            <a:pPr marL="0" indent="0" algn="ctr">
              <a:buNone/>
            </a:pPr>
            <a:r>
              <a:rPr lang="en-US" sz="1400" b="1" dirty="0">
                <a:solidFill>
                  <a:schemeClr val="bg1"/>
                </a:solidFill>
                <a:cs typeface="Arial" pitchFamily="34" charset="0"/>
              </a:rPr>
              <a:t>des clients. </a:t>
            </a:r>
            <a:endParaRPr lang="en-US" altLang="en-US" sz="1400" b="1" dirty="0">
              <a:solidFill>
                <a:schemeClr val="bg1"/>
              </a:solidFill>
              <a:cs typeface="Arial" pitchFamily="34" charset="0"/>
            </a:endParaRPr>
          </a:p>
        </p:txBody>
      </p:sp>
      <p:sp>
        <p:nvSpPr>
          <p:cNvPr id="39" name="TextBox 34">
            <a:extLst>
              <a:ext uri="{FF2B5EF4-FFF2-40B4-BE49-F238E27FC236}">
                <a16:creationId xmlns:a16="http://schemas.microsoft.com/office/drawing/2014/main" id="{2600E926-DAC7-C5AE-138F-CE19183E7329}"/>
              </a:ext>
            </a:extLst>
          </p:cNvPr>
          <p:cNvSpPr txBox="1"/>
          <p:nvPr/>
        </p:nvSpPr>
        <p:spPr>
          <a:xfrm>
            <a:off x="1380310" y="2161011"/>
            <a:ext cx="673720" cy="507831"/>
          </a:xfrm>
          <a:prstGeom prst="rect">
            <a:avLst/>
          </a:prstGeom>
          <a:noFill/>
        </p:spPr>
        <p:txBody>
          <a:bodyPr wrap="square" lIns="108000" rIns="108000" rtlCol="0">
            <a:spAutoFit/>
          </a:bodyPr>
          <a:lstStyle/>
          <a:p>
            <a:pPr algn="ctr"/>
            <a:r>
              <a:rPr lang="en-US" altLang="ko-KR" sz="2700" b="1" dirty="0">
                <a:solidFill>
                  <a:schemeClr val="accent2"/>
                </a:solidFill>
                <a:cs typeface="Arial" pitchFamily="34" charset="0"/>
              </a:rPr>
              <a:t>1</a:t>
            </a:r>
            <a:endParaRPr lang="ko-KR" altLang="en-US" sz="2700" b="1" dirty="0">
              <a:solidFill>
                <a:schemeClr val="accent2"/>
              </a:solidFill>
              <a:cs typeface="Arial" pitchFamily="34" charset="0"/>
            </a:endParaRPr>
          </a:p>
        </p:txBody>
      </p:sp>
      <p:sp>
        <p:nvSpPr>
          <p:cNvPr id="40" name="TextBox 34">
            <a:extLst>
              <a:ext uri="{FF2B5EF4-FFF2-40B4-BE49-F238E27FC236}">
                <a16:creationId xmlns:a16="http://schemas.microsoft.com/office/drawing/2014/main" id="{B5953BAB-B471-2DF3-A0B2-83CDF5223543}"/>
              </a:ext>
            </a:extLst>
          </p:cNvPr>
          <p:cNvSpPr txBox="1"/>
          <p:nvPr/>
        </p:nvSpPr>
        <p:spPr>
          <a:xfrm>
            <a:off x="3329631" y="2161011"/>
            <a:ext cx="673720" cy="507831"/>
          </a:xfrm>
          <a:prstGeom prst="rect">
            <a:avLst/>
          </a:prstGeom>
          <a:noFill/>
        </p:spPr>
        <p:txBody>
          <a:bodyPr wrap="square" lIns="108000" rIns="108000" rtlCol="0">
            <a:spAutoFit/>
          </a:bodyPr>
          <a:lstStyle/>
          <a:p>
            <a:pPr algn="ctr"/>
            <a:r>
              <a:rPr lang="en-US" altLang="ko-KR" sz="2700" b="1" dirty="0">
                <a:solidFill>
                  <a:schemeClr val="accent2"/>
                </a:solidFill>
                <a:cs typeface="Arial" pitchFamily="34" charset="0"/>
              </a:rPr>
              <a:t>2</a:t>
            </a:r>
            <a:endParaRPr lang="ko-KR" altLang="en-US" sz="2700" b="1" dirty="0">
              <a:solidFill>
                <a:schemeClr val="accent2"/>
              </a:solidFill>
              <a:cs typeface="Arial" pitchFamily="34" charset="0"/>
            </a:endParaRPr>
          </a:p>
        </p:txBody>
      </p:sp>
      <p:sp>
        <p:nvSpPr>
          <p:cNvPr id="41" name="TextBox 34">
            <a:extLst>
              <a:ext uri="{FF2B5EF4-FFF2-40B4-BE49-F238E27FC236}">
                <a16:creationId xmlns:a16="http://schemas.microsoft.com/office/drawing/2014/main" id="{8EB07939-8AF7-41F5-E114-D20C10CEACD5}"/>
              </a:ext>
            </a:extLst>
          </p:cNvPr>
          <p:cNvSpPr txBox="1"/>
          <p:nvPr/>
        </p:nvSpPr>
        <p:spPr>
          <a:xfrm>
            <a:off x="5301913" y="2224491"/>
            <a:ext cx="673720" cy="507831"/>
          </a:xfrm>
          <a:prstGeom prst="rect">
            <a:avLst/>
          </a:prstGeom>
          <a:noFill/>
        </p:spPr>
        <p:txBody>
          <a:bodyPr wrap="square" lIns="108000" rIns="108000" rtlCol="0">
            <a:spAutoFit/>
          </a:bodyPr>
          <a:lstStyle/>
          <a:p>
            <a:pPr algn="ctr"/>
            <a:r>
              <a:rPr lang="en-US" altLang="ko-KR" sz="2700" b="1" dirty="0">
                <a:solidFill>
                  <a:schemeClr val="accent2"/>
                </a:solidFill>
                <a:cs typeface="Arial" pitchFamily="34" charset="0"/>
              </a:rPr>
              <a:t>3</a:t>
            </a:r>
            <a:endParaRPr lang="ko-KR" altLang="en-US" sz="2700" b="1" dirty="0">
              <a:solidFill>
                <a:schemeClr val="accent2"/>
              </a:solidFill>
              <a:cs typeface="Arial" pitchFamily="34" charset="0"/>
            </a:endParaRPr>
          </a:p>
        </p:txBody>
      </p:sp>
      <p:sp>
        <p:nvSpPr>
          <p:cNvPr id="42" name="TextBox 34">
            <a:extLst>
              <a:ext uri="{FF2B5EF4-FFF2-40B4-BE49-F238E27FC236}">
                <a16:creationId xmlns:a16="http://schemas.microsoft.com/office/drawing/2014/main" id="{665311DB-32AD-D982-C85D-64F28E94CD82}"/>
              </a:ext>
            </a:extLst>
          </p:cNvPr>
          <p:cNvSpPr txBox="1"/>
          <p:nvPr/>
        </p:nvSpPr>
        <p:spPr>
          <a:xfrm>
            <a:off x="7262998" y="2202322"/>
            <a:ext cx="673720" cy="507831"/>
          </a:xfrm>
          <a:prstGeom prst="rect">
            <a:avLst/>
          </a:prstGeom>
          <a:noFill/>
        </p:spPr>
        <p:txBody>
          <a:bodyPr wrap="square" lIns="108000" rIns="108000" rtlCol="0">
            <a:spAutoFit/>
          </a:bodyPr>
          <a:lstStyle/>
          <a:p>
            <a:pPr algn="ctr"/>
            <a:r>
              <a:rPr lang="en-US" altLang="ko-KR" sz="2700" b="1" dirty="0">
                <a:solidFill>
                  <a:schemeClr val="accent2"/>
                </a:solidFill>
                <a:cs typeface="Arial" pitchFamily="34" charset="0"/>
              </a:rPr>
              <a:t>4</a:t>
            </a:r>
            <a:endParaRPr lang="ko-KR" altLang="en-US" sz="2700" b="1" dirty="0">
              <a:solidFill>
                <a:schemeClr val="accent2"/>
              </a:solidFill>
              <a:cs typeface="Arial" pitchFamily="34" charset="0"/>
            </a:endParaRPr>
          </a:p>
        </p:txBody>
      </p:sp>
    </p:spTree>
    <p:extLst>
      <p:ext uri="{BB962C8B-B14F-4D97-AF65-F5344CB8AC3E}">
        <p14:creationId xmlns:p14="http://schemas.microsoft.com/office/powerpoint/2010/main" val="23797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circle(in)">
                                      <p:cBhvr>
                                        <p:cTn id="12" dur="20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circle(in)">
                                      <p:cBhvr>
                                        <p:cTn id="17" dur="20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circle(in)">
                                      <p:cBhvr>
                                        <p:cTn id="29" dur="20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1000"/>
                                        <p:tgtEl>
                                          <p:spTgt spid="41"/>
                                        </p:tgtEl>
                                      </p:cBhvr>
                                    </p:animEffect>
                                    <p:anim calcmode="lin" valueType="num">
                                      <p:cBhvr>
                                        <p:cTn id="35" dur="1000" fill="hold"/>
                                        <p:tgtEl>
                                          <p:spTgt spid="41"/>
                                        </p:tgtEl>
                                        <p:attrNameLst>
                                          <p:attrName>ppt_x</p:attrName>
                                        </p:attrNameLst>
                                      </p:cBhvr>
                                      <p:tavLst>
                                        <p:tav tm="0">
                                          <p:val>
                                            <p:strVal val="#ppt_x"/>
                                          </p:val>
                                        </p:tav>
                                        <p:tav tm="100000">
                                          <p:val>
                                            <p:strVal val="#ppt_x"/>
                                          </p:val>
                                        </p:tav>
                                      </p:tavLst>
                                    </p:anim>
                                    <p:anim calcmode="lin" valueType="num">
                                      <p:cBhvr>
                                        <p:cTn id="3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circle(in)">
                                      <p:cBhvr>
                                        <p:cTn id="41" dur="2000"/>
                                        <p:tgtEl>
                                          <p:spTgt spid="33"/>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fade">
                                      <p:cBhvr>
                                        <p:cTn id="46" dur="1000"/>
                                        <p:tgtEl>
                                          <p:spTgt spid="42"/>
                                        </p:tgtEl>
                                      </p:cBhvr>
                                    </p:animEffect>
                                    <p:anim calcmode="lin" valueType="num">
                                      <p:cBhvr>
                                        <p:cTn id="47" dur="1000" fill="hold"/>
                                        <p:tgtEl>
                                          <p:spTgt spid="42"/>
                                        </p:tgtEl>
                                        <p:attrNameLst>
                                          <p:attrName>ppt_x</p:attrName>
                                        </p:attrNameLst>
                                      </p:cBhvr>
                                      <p:tavLst>
                                        <p:tav tm="0">
                                          <p:val>
                                            <p:strVal val="#ppt_x"/>
                                          </p:val>
                                        </p:tav>
                                        <p:tav tm="100000">
                                          <p:val>
                                            <p:strVal val="#ppt_x"/>
                                          </p:val>
                                        </p:tav>
                                      </p:tavLst>
                                    </p:anim>
                                    <p:anim calcmode="lin" valueType="num">
                                      <p:cBhvr>
                                        <p:cTn id="48"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circle(in)">
                                      <p:cBhvr>
                                        <p:cTn id="53"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6" grpId="0"/>
      <p:bldP spid="30" grpId="0"/>
      <p:bldP spid="33" grpId="0"/>
      <p:bldP spid="36" grpId="0"/>
      <p:bldP spid="39" grpId="0"/>
      <p:bldP spid="40" grpId="0"/>
      <p:bldP spid="41" grpId="0"/>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9489" y="973123"/>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6" name="Groupe 15">
            <a:extLst>
              <a:ext uri="{FF2B5EF4-FFF2-40B4-BE49-F238E27FC236}">
                <a16:creationId xmlns:a16="http://schemas.microsoft.com/office/drawing/2014/main" id="{1A144DD2-6789-F5C5-7D68-30B4349E1BFF}"/>
              </a:ext>
            </a:extLst>
          </p:cNvPr>
          <p:cNvGrpSpPr/>
          <p:nvPr/>
        </p:nvGrpSpPr>
        <p:grpSpPr>
          <a:xfrm>
            <a:off x="2267744" y="101086"/>
            <a:ext cx="6483385" cy="792088"/>
            <a:chOff x="-148453" y="3099922"/>
            <a:chExt cx="11007270" cy="1031355"/>
          </a:xfrm>
        </p:grpSpPr>
        <p:sp>
          <p:nvSpPr>
            <p:cNvPr id="17" name="Rectangle : coins arrondis 16">
              <a:extLst>
                <a:ext uri="{FF2B5EF4-FFF2-40B4-BE49-F238E27FC236}">
                  <a16:creationId xmlns:a16="http://schemas.microsoft.com/office/drawing/2014/main" id="{FBC324C4-E46E-0411-E3C4-0E3B7984479A}"/>
                </a:ext>
              </a:extLst>
            </p:cNvPr>
            <p:cNvSpPr/>
            <p:nvPr/>
          </p:nvSpPr>
          <p:spPr>
            <a:xfrm>
              <a:off x="-148453" y="3099922"/>
              <a:ext cx="10518774" cy="103135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ctangle : coins arrondis 4">
              <a:extLst>
                <a:ext uri="{FF2B5EF4-FFF2-40B4-BE49-F238E27FC236}">
                  <a16:creationId xmlns:a16="http://schemas.microsoft.com/office/drawing/2014/main" id="{F2AE71E0-6261-8CC7-BE00-4BF4867CDE2B}"/>
                </a:ext>
              </a:extLst>
            </p:cNvPr>
            <p:cNvSpPr txBox="1"/>
            <p:nvPr/>
          </p:nvSpPr>
          <p:spPr>
            <a:xfrm>
              <a:off x="440735" y="3200616"/>
              <a:ext cx="10418082" cy="930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marL="0" lvl="0" indent="0" algn="l" defTabSz="1822450">
                <a:lnSpc>
                  <a:spcPct val="100000"/>
                </a:lnSpc>
                <a:spcBef>
                  <a:spcPct val="0"/>
                </a:spcBef>
                <a:spcAft>
                  <a:spcPct val="35000"/>
                </a:spcAft>
                <a:buNone/>
              </a:pPr>
              <a:r>
                <a:rPr lang="en-US" altLang="en-US" sz="4100" dirty="0"/>
                <a:t>Define</a:t>
              </a:r>
              <a:endParaRPr lang="en-US" altLang="en-US" sz="4100" kern="1200" dirty="0"/>
            </a:p>
          </p:txBody>
        </p:sp>
      </p:grpSp>
      <p:sp>
        <p:nvSpPr>
          <p:cNvPr id="2" name="ZoneTexte 1"/>
          <p:cNvSpPr txBox="1"/>
          <p:nvPr/>
        </p:nvSpPr>
        <p:spPr>
          <a:xfrm>
            <a:off x="2304294" y="2061409"/>
            <a:ext cx="6597008" cy="2862322"/>
          </a:xfrm>
          <a:prstGeom prst="rect">
            <a:avLst/>
          </a:prstGeom>
          <a:noFill/>
        </p:spPr>
        <p:txBody>
          <a:bodyPr wrap="square" rtlCol="0">
            <a:spAutoFit/>
          </a:bodyPr>
          <a:lstStyle/>
          <a:p>
            <a:pPr marL="285750" indent="-285750" eaLnBrk="0" latinLnBrk="0" hangingPunct="0">
              <a:buFont typeface="Wingdings" pitchFamily="2" charset="2"/>
              <a:buChar char="q"/>
            </a:pPr>
            <a:r>
              <a:rPr lang="fr-FR" dirty="0">
                <a:latin typeface="Times New Roman" panose="02020603050405020304" pitchFamily="18" charset="0"/>
                <a:cs typeface="Times New Roman" panose="02020603050405020304" pitchFamily="18" charset="0"/>
              </a:rPr>
              <a:t> Les grandes étapes de </a:t>
            </a:r>
            <a:r>
              <a:rPr lang="fr-FR" b="1" dirty="0">
                <a:solidFill>
                  <a:srgbClr val="FF0000"/>
                </a:solidFill>
                <a:latin typeface="Times New Roman" panose="02020603050405020304" pitchFamily="18" charset="0"/>
                <a:cs typeface="Times New Roman" panose="02020603050405020304" pitchFamily="18" charset="0"/>
              </a:rPr>
              <a:t>‘Define’ </a:t>
            </a:r>
            <a:r>
              <a:rPr lang="fr-FR" dirty="0">
                <a:latin typeface="Times New Roman" panose="02020603050405020304" pitchFamily="18" charset="0"/>
                <a:cs typeface="Times New Roman" panose="02020603050405020304" pitchFamily="18" charset="0"/>
              </a:rPr>
              <a:t>:</a:t>
            </a:r>
          </a:p>
          <a:p>
            <a:pPr defTabSz="357188" eaLnBrk="0" latinLnBrk="0" hangingPunct="0"/>
            <a:r>
              <a:rPr lang="fr-FR" b="1" dirty="0">
                <a:latin typeface="Times New Roman" panose="02020603050405020304" pitchFamily="18" charset="0"/>
                <a:cs typeface="Times New Roman" panose="02020603050405020304" pitchFamily="18" charset="0"/>
              </a:rPr>
              <a:t>	1.Identifiez un projet : </a:t>
            </a:r>
          </a:p>
          <a:p>
            <a:pPr eaLnBrk="0" latinLnBrk="0" hangingPunct="0"/>
            <a:r>
              <a:rPr lang="fr-FR" dirty="0">
                <a:latin typeface="Times New Roman" panose="02020603050405020304" pitchFamily="18" charset="0"/>
                <a:cs typeface="Times New Roman" panose="02020603050405020304" pitchFamily="18" charset="0"/>
              </a:rPr>
              <a:t>	a. Proposer des projets ,  </a:t>
            </a:r>
          </a:p>
          <a:p>
            <a:pPr eaLnBrk="0" latinLnBrk="0" hangingPunct="0"/>
            <a:r>
              <a:rPr lang="fr-FR" dirty="0">
                <a:latin typeface="Times New Roman" panose="02020603050405020304" pitchFamily="18" charset="0"/>
                <a:cs typeface="Times New Roman" panose="02020603050405020304" pitchFamily="18" charset="0"/>
              </a:rPr>
              <a:t>	b. Évaluer les projets </a:t>
            </a:r>
          </a:p>
          <a:p>
            <a:pPr eaLnBrk="0" latinLnBrk="0" hangingPunct="0"/>
            <a:r>
              <a:rPr lang="fr-FR" dirty="0">
                <a:latin typeface="Times New Roman" panose="02020603050405020304" pitchFamily="18" charset="0"/>
                <a:cs typeface="Times New Roman" panose="02020603050405020304" pitchFamily="18" charset="0"/>
              </a:rPr>
              <a:t>	c. Sélectionnez un projet</a:t>
            </a:r>
          </a:p>
          <a:p>
            <a:pPr defTabSz="357188" eaLnBrk="0" latinLnBrk="0" hangingPunct="0"/>
            <a:r>
              <a:rPr lang="fr-FR" b="1" dirty="0">
                <a:latin typeface="Times New Roman" panose="02020603050405020304" pitchFamily="18" charset="0"/>
                <a:cs typeface="Times New Roman" panose="02020603050405020304" pitchFamily="18" charset="0"/>
              </a:rPr>
              <a:t>	2. Établir le projet : </a:t>
            </a:r>
          </a:p>
          <a:p>
            <a:pPr marL="1257300" lvl="2" indent="-342900" eaLnBrk="0" latinLnBrk="0" hangingPunct="0">
              <a:buAutoNum type="alphaLcPeriod"/>
            </a:pPr>
            <a:r>
              <a:rPr lang="fr-FR" dirty="0">
                <a:latin typeface="Times New Roman" panose="02020603050405020304" pitchFamily="18" charset="0"/>
                <a:cs typeface="Times New Roman" panose="02020603050405020304" pitchFamily="18" charset="0"/>
              </a:rPr>
              <a:t>Préparez un énoncé de mission.            </a:t>
            </a:r>
          </a:p>
          <a:p>
            <a:pPr marL="1257300" lvl="2" indent="-342900" eaLnBrk="0" latinLnBrk="0" hangingPunct="0">
              <a:buAutoNum type="alphaLcPeriod"/>
            </a:pPr>
            <a:r>
              <a:rPr lang="fr-FR" dirty="0">
                <a:latin typeface="Times New Roman" panose="02020603050405020304" pitchFamily="18" charset="0"/>
                <a:cs typeface="Times New Roman" panose="02020603050405020304" pitchFamily="18" charset="0"/>
              </a:rPr>
              <a:t>Sélectionnez une équipe. </a:t>
            </a:r>
          </a:p>
          <a:p>
            <a:pPr marL="1257300" lvl="2" indent="-342900" eaLnBrk="0" latinLnBrk="0" hangingPunct="0">
              <a:buAutoNum type="alphaLcPeriod"/>
            </a:pPr>
            <a:r>
              <a:rPr lang="fr-FR" dirty="0">
                <a:latin typeface="Times New Roman" panose="02020603050405020304" pitchFamily="18" charset="0"/>
                <a:cs typeface="Times New Roman" panose="02020603050405020304" pitchFamily="18" charset="0"/>
              </a:rPr>
              <a:t>Vérifiez la mission. </a:t>
            </a:r>
          </a:p>
          <a:p>
            <a:pPr defTabSz="357188" eaLnBrk="0" latinLnBrk="0" hangingPunct="0"/>
            <a:r>
              <a:rPr lang="fr-FR" b="1" dirty="0">
                <a:latin typeface="Times New Roman" panose="02020603050405020304" pitchFamily="18" charset="0"/>
                <a:cs typeface="Times New Roman" panose="02020603050405020304" pitchFamily="18" charset="0"/>
              </a:rPr>
              <a:t>	3. Charte du projet</a:t>
            </a:r>
          </a:p>
        </p:txBody>
      </p:sp>
      <p:sp>
        <p:nvSpPr>
          <p:cNvPr id="5" name="TextBox 6">
            <a:extLst>
              <a:ext uri="{FF2B5EF4-FFF2-40B4-BE49-F238E27FC236}">
                <a16:creationId xmlns:a16="http://schemas.microsoft.com/office/drawing/2014/main" id="{0654CCBD-6346-C463-1A5B-2170E62048AC}"/>
              </a:ext>
            </a:extLst>
          </p:cNvPr>
          <p:cNvSpPr txBox="1"/>
          <p:nvPr/>
        </p:nvSpPr>
        <p:spPr>
          <a:xfrm>
            <a:off x="2304294" y="1082680"/>
            <a:ext cx="6452084" cy="978729"/>
          </a:xfrm>
          <a:prstGeom prst="rect">
            <a:avLst/>
          </a:prstGeom>
          <a:noFill/>
        </p:spPr>
        <p:txBody>
          <a:bodyPr wrap="square" rtlCol="0" anchor="ctr">
            <a:spAutoFit/>
          </a:bodyPr>
          <a:lstStyle/>
          <a:p>
            <a:pPr marL="285750" lvl="0" indent="-285750" algn="just" eaLnBrk="0" latinLnBrk="0" hangingPunct="0">
              <a:lnSpc>
                <a:spcPct val="100000"/>
              </a:lnSpc>
              <a:spcBef>
                <a:spcPct val="0"/>
              </a:spcBef>
              <a:spcAft>
                <a:spcPct val="20000"/>
              </a:spcAft>
              <a:buFont typeface="Wingdings" panose="05000000000000000000" pitchFamily="2" charset="2"/>
              <a:buChar char="q"/>
            </a:pPr>
            <a:r>
              <a:rPr lang="fr-FR" i="1" dirty="0">
                <a:latin typeface="Times New Roman" panose="02020603050405020304" pitchFamily="18" charset="0"/>
                <a:cs typeface="Times New Roman" panose="02020603050405020304" pitchFamily="18" charset="0"/>
              </a:rPr>
              <a:t>Comprendre le problème rencontré le décrire et de définir les objectifs pour atteindre le résultat souhaité. </a:t>
            </a:r>
          </a:p>
          <a:p>
            <a:pPr marL="285750" lvl="0" indent="-285750" algn="just" eaLnBrk="0" latinLnBrk="0" hangingPunct="0">
              <a:lnSpc>
                <a:spcPct val="100000"/>
              </a:lnSpc>
              <a:spcBef>
                <a:spcPct val="0"/>
              </a:spcBef>
              <a:spcAft>
                <a:spcPct val="20000"/>
              </a:spcAft>
              <a:buFont typeface="Wingdings" panose="05000000000000000000" pitchFamily="2" charset="2"/>
              <a:buChar char="q"/>
            </a:pPr>
            <a:r>
              <a:rPr lang="fr-FR" i="1" dirty="0">
                <a:latin typeface="Times New Roman" panose="02020603050405020304" pitchFamily="18" charset="0"/>
                <a:cs typeface="Times New Roman" panose="02020603050405020304" pitchFamily="18" charset="0"/>
              </a:rPr>
              <a:t>On établit une charte de projet .</a:t>
            </a:r>
          </a:p>
        </p:txBody>
      </p:sp>
    </p:spTree>
    <p:extLst>
      <p:ext uri="{BB962C8B-B14F-4D97-AF65-F5344CB8AC3E}">
        <p14:creationId xmlns:p14="http://schemas.microsoft.com/office/powerpoint/2010/main" val="142070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9489" y="973123"/>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6" name="Groupe 15">
            <a:extLst>
              <a:ext uri="{FF2B5EF4-FFF2-40B4-BE49-F238E27FC236}">
                <a16:creationId xmlns:a16="http://schemas.microsoft.com/office/drawing/2014/main" id="{1A144DD2-6789-F5C5-7D68-30B4349E1BFF}"/>
              </a:ext>
            </a:extLst>
          </p:cNvPr>
          <p:cNvGrpSpPr/>
          <p:nvPr/>
        </p:nvGrpSpPr>
        <p:grpSpPr>
          <a:xfrm>
            <a:off x="2267744" y="101086"/>
            <a:ext cx="6483385" cy="792088"/>
            <a:chOff x="-148453" y="3099922"/>
            <a:chExt cx="11007270" cy="1031355"/>
          </a:xfrm>
        </p:grpSpPr>
        <p:sp>
          <p:nvSpPr>
            <p:cNvPr id="17" name="Rectangle : coins arrondis 16">
              <a:extLst>
                <a:ext uri="{FF2B5EF4-FFF2-40B4-BE49-F238E27FC236}">
                  <a16:creationId xmlns:a16="http://schemas.microsoft.com/office/drawing/2014/main" id="{FBC324C4-E46E-0411-E3C4-0E3B7984479A}"/>
                </a:ext>
              </a:extLst>
            </p:cNvPr>
            <p:cNvSpPr/>
            <p:nvPr/>
          </p:nvSpPr>
          <p:spPr>
            <a:xfrm>
              <a:off x="-148453" y="3099922"/>
              <a:ext cx="10518774" cy="103135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ctangle : coins arrondis 4">
              <a:extLst>
                <a:ext uri="{FF2B5EF4-FFF2-40B4-BE49-F238E27FC236}">
                  <a16:creationId xmlns:a16="http://schemas.microsoft.com/office/drawing/2014/main" id="{F2AE71E0-6261-8CC7-BE00-4BF4867CDE2B}"/>
                </a:ext>
              </a:extLst>
            </p:cNvPr>
            <p:cNvSpPr txBox="1"/>
            <p:nvPr/>
          </p:nvSpPr>
          <p:spPr>
            <a:xfrm>
              <a:off x="440735" y="3200616"/>
              <a:ext cx="10418082" cy="930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marL="0" lvl="0" indent="0" algn="l" defTabSz="1822450">
                <a:lnSpc>
                  <a:spcPct val="100000"/>
                </a:lnSpc>
                <a:spcBef>
                  <a:spcPct val="0"/>
                </a:spcBef>
                <a:spcAft>
                  <a:spcPct val="35000"/>
                </a:spcAft>
                <a:buNone/>
              </a:pPr>
              <a:r>
                <a:rPr lang="en-US" altLang="en-US" sz="4100" dirty="0"/>
                <a:t>Define</a:t>
              </a:r>
              <a:endParaRPr lang="en-US" altLang="en-US" sz="4100" kern="1200" dirty="0"/>
            </a:p>
          </p:txBody>
        </p:sp>
      </p:grpSp>
      <p:sp>
        <p:nvSpPr>
          <p:cNvPr id="6" name="ZoneTexte 5">
            <a:extLst>
              <a:ext uri="{FF2B5EF4-FFF2-40B4-BE49-F238E27FC236}">
                <a16:creationId xmlns:a16="http://schemas.microsoft.com/office/drawing/2014/main" id="{3D642D97-E475-9E37-BC60-4631B236D6C3}"/>
              </a:ext>
            </a:extLst>
          </p:cNvPr>
          <p:cNvSpPr txBox="1"/>
          <p:nvPr/>
        </p:nvSpPr>
        <p:spPr>
          <a:xfrm>
            <a:off x="2618229" y="1923678"/>
            <a:ext cx="6051640" cy="1938992"/>
          </a:xfrm>
          <a:prstGeom prst="rect">
            <a:avLst/>
          </a:prstGeom>
          <a:noFill/>
        </p:spPr>
        <p:txBody>
          <a:bodyPr wrap="square" rtlCol="0">
            <a:spAutoFit/>
          </a:bodyPr>
          <a:lstStyle/>
          <a:p>
            <a:pPr algn="just" eaLnBrk="0" latinLnBrk="0" hangingPunct="0"/>
            <a:r>
              <a:rPr lang="fr-FR" sz="2000" dirty="0">
                <a:latin typeface="Times New Roman" panose="02020603050405020304" pitchFamily="18" charset="0"/>
                <a:cs typeface="Times New Roman" panose="02020603050405020304" pitchFamily="18" charset="0"/>
              </a:rPr>
              <a:t>Les techniques utilisées dans cette étape :</a:t>
            </a:r>
            <a:r>
              <a:rPr lang="en-US" sz="2000" dirty="0">
                <a:latin typeface="Times New Roman" panose="02020603050405020304" pitchFamily="18" charset="0"/>
                <a:cs typeface="Times New Roman" panose="02020603050405020304" pitchFamily="18" charset="0"/>
              </a:rPr>
              <a:t> </a:t>
            </a:r>
          </a:p>
          <a:p>
            <a:pPr algn="just" eaLnBrk="0" latinLnBrk="0" hangingPunct="0"/>
            <a:endParaRPr lang="en-US" sz="2000" dirty="0">
              <a:latin typeface="Times New Roman" panose="02020603050405020304" pitchFamily="18" charset="0"/>
              <a:cs typeface="Times New Roman" panose="02020603050405020304" pitchFamily="18" charset="0"/>
            </a:endParaRPr>
          </a:p>
          <a:p>
            <a:pPr algn="just" eaLnBrk="0" latinLnBrk="0" hangingPunct="0"/>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5W1H ;</a:t>
            </a:r>
          </a:p>
          <a:p>
            <a:pPr algn="just" eaLnBrk="0" latinLnBrk="0" hangingPunct="0"/>
            <a:r>
              <a:rPr lang="en-US" sz="2000" b="1" dirty="0">
                <a:latin typeface="Times New Roman" panose="02020603050405020304" pitchFamily="18" charset="0"/>
                <a:cs typeface="Times New Roman" panose="02020603050405020304" pitchFamily="18" charset="0"/>
              </a:rPr>
              <a:t>	✓ Pareto ;</a:t>
            </a:r>
          </a:p>
          <a:p>
            <a:pPr algn="just" eaLnBrk="0" latinLnBrk="0" hangingPunct="0"/>
            <a:r>
              <a:rPr lang="en-US" sz="2000" b="1" dirty="0">
                <a:latin typeface="Times New Roman" panose="02020603050405020304" pitchFamily="18" charset="0"/>
                <a:cs typeface="Times New Roman" panose="02020603050405020304" pitchFamily="18" charset="0"/>
              </a:rPr>
              <a:t>	✓ SMART Method ;     </a:t>
            </a:r>
          </a:p>
          <a:p>
            <a:pPr algn="just" eaLnBrk="0" latinLnBrk="0" hangingPunct="0"/>
            <a:r>
              <a:rPr lang="en-US" sz="2000" b="1" dirty="0">
                <a:latin typeface="Times New Roman" panose="02020603050405020304" pitchFamily="18" charset="0"/>
                <a:cs typeface="Times New Roman" panose="02020603050405020304" pitchFamily="18" charset="0"/>
              </a:rPr>
              <a:t>	✓ Project Charter.</a:t>
            </a:r>
            <a:endParaRPr lang="fr-F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154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7B20B4D4-F03F-ED1D-9C61-2599752EB815}"/>
              </a:ext>
            </a:extLst>
          </p:cNvPr>
          <p:cNvSpPr txBox="1"/>
          <p:nvPr/>
        </p:nvSpPr>
        <p:spPr>
          <a:xfrm>
            <a:off x="2132112" y="1032118"/>
            <a:ext cx="6769084" cy="1384995"/>
          </a:xfrm>
          <a:prstGeom prst="rect">
            <a:avLst/>
          </a:prstGeom>
          <a:noFill/>
        </p:spPr>
        <p:txBody>
          <a:bodyPr wrap="square" rtlCol="0" anchor="ctr">
            <a:spAutoFit/>
          </a:bodyPr>
          <a:lstStyle/>
          <a:p>
            <a:pPr lvl="0"/>
            <a:endParaRPr lang="fr-FR" sz="2000" b="1" i="1" dirty="0"/>
          </a:p>
          <a:p>
            <a:pPr marL="285750" indent="-285750" algn="just" eaLnBrk="0" latinLnBrk="0" hangingPunct="0">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Mesurer avec précision l’ampleur du problème </a:t>
            </a:r>
          </a:p>
          <a:p>
            <a:pPr marL="285750" indent="-285750" algn="just" eaLnBrk="0" latinLnBrk="0" hangingPunct="0">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Comprendre les facteurs qui en sont la cause</a:t>
            </a:r>
          </a:p>
          <a:p>
            <a:pPr indent="457200" algn="just"/>
            <a:endParaRPr lang="fr-FR" sz="1600" b="1" dirty="0"/>
          </a:p>
        </p:txBody>
      </p:sp>
      <p:sp>
        <p:nvSpPr>
          <p:cNvPr id="5" name="Rectangle 4"/>
          <p:cNvSpPr/>
          <p:nvPr/>
        </p:nvSpPr>
        <p:spPr>
          <a:xfrm>
            <a:off x="2209026" y="1119228"/>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6" name="Groupe 5">
            <a:extLst>
              <a:ext uri="{FF2B5EF4-FFF2-40B4-BE49-F238E27FC236}">
                <a16:creationId xmlns:a16="http://schemas.microsoft.com/office/drawing/2014/main" id="{2733C874-CEA6-6CDE-B632-3435021C45A3}"/>
              </a:ext>
            </a:extLst>
          </p:cNvPr>
          <p:cNvGrpSpPr/>
          <p:nvPr/>
        </p:nvGrpSpPr>
        <p:grpSpPr>
          <a:xfrm>
            <a:off x="2150021" y="267494"/>
            <a:ext cx="6483385" cy="792088"/>
            <a:chOff x="-148453" y="3099922"/>
            <a:chExt cx="11007270" cy="1031355"/>
          </a:xfrm>
        </p:grpSpPr>
        <p:sp>
          <p:nvSpPr>
            <p:cNvPr id="7" name="Rectangle : coins arrondis 13">
              <a:extLst>
                <a:ext uri="{FF2B5EF4-FFF2-40B4-BE49-F238E27FC236}">
                  <a16:creationId xmlns:a16="http://schemas.microsoft.com/office/drawing/2014/main" id="{8AC6FB7F-2D08-0784-E797-11B97642A980}"/>
                </a:ext>
              </a:extLst>
            </p:cNvPr>
            <p:cNvSpPr/>
            <p:nvPr/>
          </p:nvSpPr>
          <p:spPr>
            <a:xfrm>
              <a:off x="-148453" y="3099922"/>
              <a:ext cx="10518774" cy="103135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 coins arrondis 4">
              <a:extLst>
                <a:ext uri="{FF2B5EF4-FFF2-40B4-BE49-F238E27FC236}">
                  <a16:creationId xmlns:a16="http://schemas.microsoft.com/office/drawing/2014/main" id="{E7B7D1BB-F0FA-D234-6C63-EB7603E3A300}"/>
                </a:ext>
              </a:extLst>
            </p:cNvPr>
            <p:cNvSpPr txBox="1"/>
            <p:nvPr/>
          </p:nvSpPr>
          <p:spPr>
            <a:xfrm>
              <a:off x="440735" y="3200616"/>
              <a:ext cx="10418082" cy="930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marL="0" lvl="0" indent="0" algn="l" defTabSz="1822450">
                <a:lnSpc>
                  <a:spcPct val="100000"/>
                </a:lnSpc>
                <a:spcBef>
                  <a:spcPct val="0"/>
                </a:spcBef>
                <a:spcAft>
                  <a:spcPct val="35000"/>
                </a:spcAft>
                <a:buNone/>
              </a:pPr>
              <a:r>
                <a:rPr lang="en-US" altLang="en-US" sz="4100" kern="1200" dirty="0"/>
                <a:t>Measure</a:t>
              </a:r>
            </a:p>
          </p:txBody>
        </p:sp>
      </p:grpSp>
      <p:sp>
        <p:nvSpPr>
          <p:cNvPr id="9" name="ZoneTexte 8"/>
          <p:cNvSpPr txBox="1"/>
          <p:nvPr/>
        </p:nvSpPr>
        <p:spPr>
          <a:xfrm>
            <a:off x="2497059" y="2294001"/>
            <a:ext cx="5687967" cy="1938992"/>
          </a:xfrm>
          <a:prstGeom prst="rect">
            <a:avLst/>
          </a:prstGeom>
          <a:noFill/>
        </p:spPr>
        <p:txBody>
          <a:bodyPr wrap="square" rtlCol="0">
            <a:spAutoFit/>
          </a:bodyPr>
          <a:lstStyle/>
          <a:p>
            <a:pPr algn="just" eaLnBrk="0" latinLnBrk="0" hangingPunct="0"/>
            <a:r>
              <a:rPr lang="fr-FR" sz="2000" dirty="0">
                <a:latin typeface="Times New Roman" panose="02020603050405020304" pitchFamily="18" charset="0"/>
                <a:cs typeface="Times New Roman" panose="02020603050405020304" pitchFamily="18" charset="0"/>
              </a:rPr>
              <a:t>Les techniques utilisées dans cette étape :</a:t>
            </a:r>
            <a:r>
              <a:rPr lang="en-US" sz="2000" dirty="0">
                <a:latin typeface="Times New Roman" panose="02020603050405020304" pitchFamily="18" charset="0"/>
                <a:cs typeface="Times New Roman" panose="02020603050405020304" pitchFamily="18" charset="0"/>
              </a:rPr>
              <a:t> </a:t>
            </a:r>
          </a:p>
          <a:p>
            <a:pPr algn="just" eaLnBrk="0" latinLnBrk="0" hangingPunct="0"/>
            <a:endParaRPr lang="en-US" sz="2000" dirty="0">
              <a:latin typeface="Times New Roman" panose="02020603050405020304" pitchFamily="18" charset="0"/>
              <a:cs typeface="Times New Roman" panose="02020603050405020304" pitchFamily="18" charset="0"/>
            </a:endParaRPr>
          </a:p>
          <a:p>
            <a:r>
              <a:rPr lang="fr-FR" sz="2000" i="1"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a:t>
            </a:r>
            <a:r>
              <a:rPr lang="fr-FR" sz="2000" i="1"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SIPOC</a:t>
            </a:r>
          </a:p>
          <a:p>
            <a:r>
              <a:rPr lang="fr-FR" sz="2000" b="1" i="1" dirty="0">
                <a:latin typeface="Times New Roman" panose="02020603050405020304" pitchFamily="18" charset="0"/>
                <a:cs typeface="Times New Roman" panose="02020603050405020304" pitchFamily="18" charset="0"/>
              </a:rPr>
              <a:t> 	✓ VOC </a:t>
            </a:r>
          </a:p>
          <a:p>
            <a:r>
              <a:rPr lang="fr-FR"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Flow Diagram </a:t>
            </a:r>
          </a:p>
          <a:p>
            <a:r>
              <a:rPr lang="fr-FR" sz="2000" b="1" i="1" dirty="0">
                <a:latin typeface="Times New Roman" panose="02020603050405020304" pitchFamily="18" charset="0"/>
                <a:cs typeface="Times New Roman" panose="02020603050405020304" pitchFamily="18" charset="0"/>
              </a:rPr>
              <a:t>	✓ Pareto</a:t>
            </a:r>
          </a:p>
        </p:txBody>
      </p:sp>
    </p:spTree>
    <p:extLst>
      <p:ext uri="{BB962C8B-B14F-4D97-AF65-F5344CB8AC3E}">
        <p14:creationId xmlns:p14="http://schemas.microsoft.com/office/powerpoint/2010/main" val="299624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fade">
                                      <p:cBhvr>
                                        <p:cTn id="20" dur="500"/>
                                        <p:tgtEl>
                                          <p:spTgt spid="9">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500"/>
                                        <p:tgtEl>
                                          <p:spTgt spid="9">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9">
                                            <p:txEl>
                                              <p:pRg st="4" end="4"/>
                                            </p:txEl>
                                          </p:spTgt>
                                        </p:tgtEl>
                                        <p:attrNameLst>
                                          <p:attrName>style.visibility</p:attrName>
                                        </p:attrNameLst>
                                      </p:cBhvr>
                                      <p:to>
                                        <p:strVal val="visible"/>
                                      </p:to>
                                    </p:set>
                                    <p:animEffect transition="in" filter="fade">
                                      <p:cBhvr>
                                        <p:cTn id="26" dur="500"/>
                                        <p:tgtEl>
                                          <p:spTgt spid="9">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9">
                                            <p:txEl>
                                              <p:pRg st="5" end="5"/>
                                            </p:txEl>
                                          </p:spTgt>
                                        </p:tgtEl>
                                        <p:attrNameLst>
                                          <p:attrName>style.visibility</p:attrName>
                                        </p:attrNameLst>
                                      </p:cBhvr>
                                      <p:to>
                                        <p:strVal val="visible"/>
                                      </p:to>
                                    </p:set>
                                    <p:animEffect transition="in" filter="fade">
                                      <p:cBhvr>
                                        <p:cTn id="29"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9489" y="973123"/>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TextBox 6"/>
          <p:cNvSpPr txBox="1"/>
          <p:nvPr/>
        </p:nvSpPr>
        <p:spPr>
          <a:xfrm>
            <a:off x="1987385" y="1223284"/>
            <a:ext cx="6905095" cy="2019014"/>
          </a:xfrm>
          <a:prstGeom prst="rect">
            <a:avLst/>
          </a:prstGeom>
          <a:noFill/>
        </p:spPr>
        <p:txBody>
          <a:bodyPr wrap="square" rtlCol="0" anchor="ctr">
            <a:spAutoFit/>
          </a:bodyPr>
          <a:lstStyle/>
          <a:p>
            <a:pPr marL="285750" indent="-285750" algn="just" eaLnBrk="0" latinLnBrk="0" hangingPunct="0">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Cartographier les processus, schématiser ;</a:t>
            </a:r>
            <a:endParaRPr lang="fr-FR" sz="2000" i="1" dirty="0">
              <a:latin typeface="Times New Roman" panose="02020603050405020304" pitchFamily="18" charset="0"/>
              <a:cs typeface="Times New Roman" panose="02020603050405020304" pitchFamily="18" charset="0"/>
              <a:sym typeface="+mn-ea"/>
            </a:endParaRPr>
          </a:p>
          <a:p>
            <a:pPr marL="285750" indent="-285750" algn="just" eaLnBrk="0" latinLnBrk="0" hangingPunct="0">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Mettre à plat l’ensemble de l’organisation et des flux relatifs à l’activité</a:t>
            </a:r>
            <a:r>
              <a:rPr lang="fr-FR" altLang="en-US" sz="2000" i="1" dirty="0">
                <a:latin typeface="Times New Roman" panose="02020603050405020304" pitchFamily="18" charset="0"/>
                <a:cs typeface="Times New Roman" panose="02020603050405020304" pitchFamily="18" charset="0"/>
              </a:rPr>
              <a:t>.</a:t>
            </a:r>
          </a:p>
          <a:p>
            <a:pPr algn="just" eaLnBrk="0" latinLnBrk="0" hangingPunct="0">
              <a:spcBef>
                <a:spcPct val="0"/>
              </a:spcBef>
              <a:spcAft>
                <a:spcPct val="20000"/>
              </a:spcAft>
            </a:pPr>
            <a:endParaRPr lang="fr-FR" b="1" i="1" dirty="0"/>
          </a:p>
          <a:p>
            <a:pPr lvl="0" algn="just" eaLnBrk="0" latinLnBrk="0" hangingPunct="0">
              <a:lnSpc>
                <a:spcPct val="100000"/>
              </a:lnSpc>
              <a:spcBef>
                <a:spcPct val="0"/>
              </a:spcBef>
              <a:spcAft>
                <a:spcPct val="20000"/>
              </a:spcAft>
            </a:pPr>
            <a:endParaRPr lang="fr-FR" b="1" i="1" dirty="0"/>
          </a:p>
          <a:p>
            <a:pPr indent="457200" algn="just" eaLnBrk="0" latinLnBrk="0" hangingPunct="0"/>
            <a:endParaRPr lang="fr-FR" sz="1400" b="1" dirty="0"/>
          </a:p>
        </p:txBody>
      </p:sp>
      <p:grpSp>
        <p:nvGrpSpPr>
          <p:cNvPr id="16" name="Groupe 15">
            <a:extLst>
              <a:ext uri="{FF2B5EF4-FFF2-40B4-BE49-F238E27FC236}">
                <a16:creationId xmlns:a16="http://schemas.microsoft.com/office/drawing/2014/main" id="{1A144DD2-6789-F5C5-7D68-30B4349E1BFF}"/>
              </a:ext>
            </a:extLst>
          </p:cNvPr>
          <p:cNvGrpSpPr/>
          <p:nvPr/>
        </p:nvGrpSpPr>
        <p:grpSpPr>
          <a:xfrm>
            <a:off x="2267744" y="101086"/>
            <a:ext cx="6483385" cy="792088"/>
            <a:chOff x="-148453" y="3099922"/>
            <a:chExt cx="11007270" cy="1031355"/>
          </a:xfrm>
        </p:grpSpPr>
        <p:sp>
          <p:nvSpPr>
            <p:cNvPr id="17" name="Rectangle : coins arrondis 16">
              <a:extLst>
                <a:ext uri="{FF2B5EF4-FFF2-40B4-BE49-F238E27FC236}">
                  <a16:creationId xmlns:a16="http://schemas.microsoft.com/office/drawing/2014/main" id="{FBC324C4-E46E-0411-E3C4-0E3B7984479A}"/>
                </a:ext>
              </a:extLst>
            </p:cNvPr>
            <p:cNvSpPr/>
            <p:nvPr/>
          </p:nvSpPr>
          <p:spPr>
            <a:xfrm>
              <a:off x="-148453" y="3099922"/>
              <a:ext cx="10518774" cy="103135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ctangle : coins arrondis 4">
              <a:extLst>
                <a:ext uri="{FF2B5EF4-FFF2-40B4-BE49-F238E27FC236}">
                  <a16:creationId xmlns:a16="http://schemas.microsoft.com/office/drawing/2014/main" id="{F2AE71E0-6261-8CC7-BE00-4BF4867CDE2B}"/>
                </a:ext>
              </a:extLst>
            </p:cNvPr>
            <p:cNvSpPr txBox="1"/>
            <p:nvPr/>
          </p:nvSpPr>
          <p:spPr>
            <a:xfrm>
              <a:off x="440735" y="3200616"/>
              <a:ext cx="10418082" cy="930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marL="0" lvl="0" indent="0" algn="l" defTabSz="1822450">
                <a:lnSpc>
                  <a:spcPct val="100000"/>
                </a:lnSpc>
                <a:spcBef>
                  <a:spcPct val="0"/>
                </a:spcBef>
                <a:spcAft>
                  <a:spcPct val="35000"/>
                </a:spcAft>
                <a:buNone/>
              </a:pPr>
              <a:r>
                <a:rPr lang="en-US" altLang="en-US" sz="4100" kern="1200" dirty="0"/>
                <a:t>Analyse</a:t>
              </a:r>
            </a:p>
          </p:txBody>
        </p:sp>
      </p:grpSp>
      <p:sp>
        <p:nvSpPr>
          <p:cNvPr id="2" name="ZoneTexte 1"/>
          <p:cNvSpPr txBox="1"/>
          <p:nvPr/>
        </p:nvSpPr>
        <p:spPr>
          <a:xfrm>
            <a:off x="2807009" y="2543296"/>
            <a:ext cx="5976000" cy="2185214"/>
          </a:xfrm>
          <a:prstGeom prst="rect">
            <a:avLst/>
          </a:prstGeom>
          <a:noFill/>
        </p:spPr>
        <p:txBody>
          <a:bodyPr wrap="square" rtlCol="0">
            <a:spAutoFit/>
          </a:bodyPr>
          <a:lstStyle/>
          <a:p>
            <a:pPr algn="just" eaLnBrk="0" latinLnBrk="0" hangingPunct="0"/>
            <a:r>
              <a:rPr lang="fr-FR" dirty="0">
                <a:latin typeface="Times New Roman" panose="02020603050405020304" pitchFamily="18" charset="0"/>
                <a:cs typeface="Times New Roman" panose="02020603050405020304" pitchFamily="18" charset="0"/>
              </a:rPr>
              <a:t>Les techniques utilisées dans cette étape :</a:t>
            </a:r>
            <a:r>
              <a:rPr lang="en-US" dirty="0">
                <a:latin typeface="Times New Roman" panose="02020603050405020304" pitchFamily="18" charset="0"/>
                <a:cs typeface="Times New Roman" panose="02020603050405020304" pitchFamily="18" charset="0"/>
              </a:rPr>
              <a:t> </a:t>
            </a:r>
          </a:p>
          <a:p>
            <a:pPr algn="just" eaLnBrk="0" latinLnBrk="0" hangingPunct="0"/>
            <a:endParaRPr lang="en-US" dirty="0">
              <a:latin typeface="Times New Roman" panose="02020603050405020304" pitchFamily="18" charset="0"/>
              <a:cs typeface="Times New Roman" panose="02020603050405020304" pitchFamily="18" charset="0"/>
            </a:endParaRPr>
          </a:p>
          <a:p>
            <a:r>
              <a:rPr lang="fr-FR" dirty="0"/>
              <a:t>	</a:t>
            </a:r>
            <a:r>
              <a:rPr lang="en-US" sz="2000" b="1" i="1"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Brainstorming </a:t>
            </a:r>
          </a:p>
          <a:p>
            <a:r>
              <a:rPr lang="fr-FR"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Data Collection</a:t>
            </a:r>
          </a:p>
          <a:p>
            <a:r>
              <a:rPr lang="fr-FR" sz="2000" b="1" i="1" dirty="0">
                <a:latin typeface="Times New Roman" panose="02020603050405020304" pitchFamily="18" charset="0"/>
                <a:cs typeface="Times New Roman" panose="02020603050405020304" pitchFamily="18" charset="0"/>
              </a:rPr>
              <a:t>	✓ Histogram </a:t>
            </a:r>
          </a:p>
          <a:p>
            <a:r>
              <a:rPr lang="fr-FR"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 </a:t>
            </a:r>
            <a:r>
              <a:rPr lang="fr-FR" sz="2000" b="1" i="1" dirty="0">
                <a:latin typeface="Times New Roman" panose="02020603050405020304" pitchFamily="18" charset="0"/>
                <a:cs typeface="Times New Roman" panose="02020603050405020304" pitchFamily="18" charset="0"/>
              </a:rPr>
              <a:t>Cause&amp; Effect  </a:t>
            </a:r>
          </a:p>
          <a:p>
            <a:r>
              <a:rPr lang="fr-FR" sz="2000" b="1" i="1" dirty="0">
                <a:latin typeface="Times New Roman" panose="02020603050405020304" pitchFamily="18" charset="0"/>
                <a:cs typeface="Times New Roman" panose="02020603050405020304" pitchFamily="18" charset="0"/>
              </a:rPr>
              <a:t>	✓ Scatter Diagram</a:t>
            </a:r>
          </a:p>
        </p:txBody>
      </p:sp>
    </p:spTree>
    <p:extLst>
      <p:ext uri="{BB962C8B-B14F-4D97-AF65-F5344CB8AC3E}">
        <p14:creationId xmlns:p14="http://schemas.microsoft.com/office/powerpoint/2010/main" val="138440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500"/>
                                        <p:tgtEl>
                                          <p:spTgt spid="2">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500"/>
                                        <p:tgtEl>
                                          <p:spTgt spid="2">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500"/>
                                        <p:tgtEl>
                                          <p:spTgt spid="2">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7B20B4D4-F03F-ED1D-9C61-2599752EB815}"/>
              </a:ext>
            </a:extLst>
          </p:cNvPr>
          <p:cNvSpPr txBox="1"/>
          <p:nvPr/>
        </p:nvSpPr>
        <p:spPr>
          <a:xfrm>
            <a:off x="2110438" y="1481778"/>
            <a:ext cx="6854050" cy="1754326"/>
          </a:xfrm>
          <a:prstGeom prst="rect">
            <a:avLst/>
          </a:prstGeom>
          <a:noFill/>
        </p:spPr>
        <p:txBody>
          <a:bodyPr wrap="square" rtlCol="0" anchor="ctr">
            <a:spAutoFit/>
          </a:bodyPr>
          <a:lstStyle/>
          <a:p>
            <a:pPr marL="285750" lvl="0" indent="-285750" algn="just" eaLnBrk="0" latinLnBrk="0" hangingPunct="0">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Réfléchir à des solutions innovatrices  qui vont permettre de résoudre le problème à l’instant T et de manière durable</a:t>
            </a:r>
          </a:p>
          <a:p>
            <a:pPr marL="285750" indent="-285750" algn="just" eaLnBrk="0" latinLnBrk="0" hangingPunct="0">
              <a:lnSpc>
                <a:spcPct val="100000"/>
              </a:lnSpc>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Tester chaque option.</a:t>
            </a:r>
          </a:p>
          <a:p>
            <a:pPr marL="285750" indent="-285750" algn="just" eaLnBrk="0" latinLnBrk="0" hangingPunct="0">
              <a:lnSpc>
                <a:spcPct val="100000"/>
              </a:lnSpc>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 Sélectionner la solution la plus pertinente et la mettre en œuvre.</a:t>
            </a:r>
            <a:endParaRPr lang="fr-FR" b="1" i="1" dirty="0"/>
          </a:p>
        </p:txBody>
      </p:sp>
      <p:sp>
        <p:nvSpPr>
          <p:cNvPr id="5" name="Rectangle 4"/>
          <p:cNvSpPr/>
          <p:nvPr/>
        </p:nvSpPr>
        <p:spPr>
          <a:xfrm>
            <a:off x="2241451" y="1235232"/>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6" name="Groupe 5">
            <a:extLst>
              <a:ext uri="{FF2B5EF4-FFF2-40B4-BE49-F238E27FC236}">
                <a16:creationId xmlns:a16="http://schemas.microsoft.com/office/drawing/2014/main" id="{2733C874-CEA6-6CDE-B632-3435021C45A3}"/>
              </a:ext>
            </a:extLst>
          </p:cNvPr>
          <p:cNvGrpSpPr/>
          <p:nvPr/>
        </p:nvGrpSpPr>
        <p:grpSpPr>
          <a:xfrm>
            <a:off x="2182446" y="383498"/>
            <a:ext cx="6483385" cy="792088"/>
            <a:chOff x="-148453" y="3099922"/>
            <a:chExt cx="11007270" cy="1031355"/>
          </a:xfrm>
        </p:grpSpPr>
        <p:sp>
          <p:nvSpPr>
            <p:cNvPr id="7" name="Rectangle : coins arrondis 13">
              <a:extLst>
                <a:ext uri="{FF2B5EF4-FFF2-40B4-BE49-F238E27FC236}">
                  <a16:creationId xmlns:a16="http://schemas.microsoft.com/office/drawing/2014/main" id="{8AC6FB7F-2D08-0784-E797-11B97642A980}"/>
                </a:ext>
              </a:extLst>
            </p:cNvPr>
            <p:cNvSpPr/>
            <p:nvPr/>
          </p:nvSpPr>
          <p:spPr>
            <a:xfrm>
              <a:off x="-148453" y="3099922"/>
              <a:ext cx="10518774" cy="103135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 coins arrondis 4">
              <a:extLst>
                <a:ext uri="{FF2B5EF4-FFF2-40B4-BE49-F238E27FC236}">
                  <a16:creationId xmlns:a16="http://schemas.microsoft.com/office/drawing/2014/main" id="{E7B7D1BB-F0FA-D234-6C63-EB7603E3A300}"/>
                </a:ext>
              </a:extLst>
            </p:cNvPr>
            <p:cNvSpPr txBox="1"/>
            <p:nvPr/>
          </p:nvSpPr>
          <p:spPr>
            <a:xfrm>
              <a:off x="440735" y="3200616"/>
              <a:ext cx="10418082" cy="930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lnSpc>
                  <a:spcPct val="100000"/>
                </a:lnSpc>
                <a:spcBef>
                  <a:spcPct val="0"/>
                </a:spcBef>
                <a:spcAft>
                  <a:spcPct val="35000"/>
                </a:spcAft>
              </a:pPr>
              <a:r>
                <a:rPr lang="en-US" altLang="en-US" sz="3600" dirty="0"/>
                <a:t>Improve(Amélioration)</a:t>
              </a:r>
            </a:p>
          </p:txBody>
        </p:sp>
      </p:grpSp>
      <p:sp>
        <p:nvSpPr>
          <p:cNvPr id="9" name="ZoneTexte 8"/>
          <p:cNvSpPr txBox="1"/>
          <p:nvPr/>
        </p:nvSpPr>
        <p:spPr>
          <a:xfrm>
            <a:off x="2182446" y="3236104"/>
            <a:ext cx="6854050" cy="1477328"/>
          </a:xfrm>
          <a:prstGeom prst="rect">
            <a:avLst/>
          </a:prstGeom>
          <a:noFill/>
        </p:spPr>
        <p:txBody>
          <a:bodyPr wrap="square" rtlCol="0">
            <a:spAutoFit/>
          </a:bodyPr>
          <a:lstStyle/>
          <a:p>
            <a:pPr algn="just" eaLnBrk="0" latinLnBrk="0" hangingPunct="0"/>
            <a:r>
              <a:rPr lang="fr-FR" dirty="0">
                <a:latin typeface="Times New Roman" panose="02020603050405020304" pitchFamily="18" charset="0"/>
                <a:cs typeface="Times New Roman" panose="02020603050405020304" pitchFamily="18" charset="0"/>
              </a:rPr>
              <a:t>Les techniques utilisées dans cette étape :</a:t>
            </a:r>
            <a:r>
              <a:rPr lang="en-US" dirty="0">
                <a:latin typeface="Times New Roman" panose="02020603050405020304" pitchFamily="18" charset="0"/>
                <a:cs typeface="Times New Roman" panose="02020603050405020304" pitchFamily="18" charset="0"/>
              </a:rPr>
              <a:t> </a:t>
            </a:r>
          </a:p>
          <a:p>
            <a:pPr algn="just" eaLnBrk="0" latinLnBrk="0" hangingPunct="0"/>
            <a:endParaRPr lang="en-US" dirty="0">
              <a:latin typeface="Times New Roman" panose="02020603050405020304" pitchFamily="18" charset="0"/>
              <a:cs typeface="Times New Roman" panose="02020603050405020304" pitchFamily="18" charset="0"/>
            </a:endParaRPr>
          </a:p>
          <a:p>
            <a:r>
              <a:rPr lang="en-US" dirty="0"/>
              <a:t>	</a:t>
            </a:r>
            <a:r>
              <a:rPr lang="en-US" b="1" dirty="0">
                <a:latin typeface="Times New Roman" panose="02020603050405020304" pitchFamily="18" charset="0"/>
                <a:cs typeface="Times New Roman" panose="02020603050405020304" pitchFamily="18" charset="0"/>
              </a:rPr>
              <a:t>✓ Selection Matrix </a:t>
            </a:r>
          </a:p>
          <a:p>
            <a:r>
              <a:rPr lang="en-US" b="1" dirty="0">
                <a:latin typeface="Times New Roman" panose="02020603050405020304" pitchFamily="18" charset="0"/>
                <a:cs typeface="Times New Roman" panose="02020603050405020304" pitchFamily="18" charset="0"/>
              </a:rPr>
              <a:t>	✓ FMEA </a:t>
            </a:r>
          </a:p>
          <a:p>
            <a:r>
              <a:rPr lang="en-US" b="1" dirty="0">
                <a:latin typeface="Times New Roman" panose="02020603050405020304" pitchFamily="18" charset="0"/>
                <a:cs typeface="Times New Roman" panose="02020603050405020304" pitchFamily="18" charset="0"/>
              </a:rPr>
              <a:t>	✓ Barriers &amp; Aids Chart</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323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56435" y="1322993"/>
            <a:ext cx="7150538" cy="2351413"/>
          </a:xfrm>
          <a:prstGeom prst="rect">
            <a:avLst/>
          </a:prstGeom>
          <a:noFill/>
        </p:spPr>
        <p:txBody>
          <a:bodyPr wrap="square" rtlCol="0" anchor="ctr">
            <a:spAutoFit/>
          </a:bodyPr>
          <a:lstStyle/>
          <a:p>
            <a:pPr marL="285750" indent="-285750" algn="just" eaLnBrk="0" latinLnBrk="0" hangingPunct="0">
              <a:lnSpc>
                <a:spcPct val="100000"/>
              </a:lnSpc>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Vérifier que le travail accompli fonctionne</a:t>
            </a:r>
            <a:r>
              <a:rPr lang="fr-FR" altLang="en-US" sz="2000" i="1" dirty="0">
                <a:latin typeface="Times New Roman" panose="02020603050405020304" pitchFamily="18" charset="0"/>
                <a:cs typeface="Times New Roman" panose="02020603050405020304" pitchFamily="18" charset="0"/>
              </a:rPr>
              <a:t>.</a:t>
            </a:r>
            <a:r>
              <a:rPr lang="fr-FR" sz="2000" i="1" dirty="0">
                <a:latin typeface="Times New Roman" panose="02020603050405020304" pitchFamily="18" charset="0"/>
                <a:cs typeface="Times New Roman" panose="02020603050405020304" pitchFamily="18" charset="0"/>
              </a:rPr>
              <a:t> </a:t>
            </a:r>
          </a:p>
          <a:p>
            <a:pPr marL="285750" indent="-285750" algn="just" eaLnBrk="0" latinLnBrk="0" hangingPunct="0">
              <a:lnSpc>
                <a:spcPct val="100000"/>
              </a:lnSpc>
              <a:spcBef>
                <a:spcPct val="0"/>
              </a:spcBef>
              <a:spcAft>
                <a:spcPct val="20000"/>
              </a:spcAft>
              <a:buFont typeface="Wingdings" panose="05000000000000000000" pitchFamily="2" charset="2"/>
              <a:buChar char="q"/>
            </a:pPr>
            <a:r>
              <a:rPr lang="fr-FR" sz="2000" i="1" dirty="0">
                <a:latin typeface="Times New Roman" panose="02020603050405020304" pitchFamily="18" charset="0"/>
                <a:cs typeface="Times New Roman" panose="02020603050405020304" pitchFamily="18" charset="0"/>
              </a:rPr>
              <a:t>Les solution</a:t>
            </a:r>
            <a:r>
              <a:rPr lang="fr-FR" altLang="en-US" sz="2000" i="1" dirty="0">
                <a:latin typeface="Times New Roman" panose="02020603050405020304" pitchFamily="18" charset="0"/>
                <a:cs typeface="Times New Roman" panose="02020603050405020304" pitchFamily="18" charset="0"/>
              </a:rPr>
              <a:t>s</a:t>
            </a:r>
            <a:r>
              <a:rPr lang="fr-FR" sz="2000" i="1" dirty="0">
                <a:latin typeface="Times New Roman" panose="02020603050405020304" pitchFamily="18" charset="0"/>
                <a:cs typeface="Times New Roman" panose="02020603050405020304" pitchFamily="18" charset="0"/>
              </a:rPr>
              <a:t> mise</a:t>
            </a:r>
            <a:r>
              <a:rPr lang="fr-FR" altLang="en-US" sz="2000" i="1" dirty="0">
                <a:latin typeface="Times New Roman" panose="02020603050405020304" pitchFamily="18" charset="0"/>
                <a:cs typeface="Times New Roman" panose="02020603050405020304" pitchFamily="18" charset="0"/>
              </a:rPr>
              <a:t>s </a:t>
            </a:r>
            <a:r>
              <a:rPr lang="fr-FR" sz="2000" i="1" dirty="0">
                <a:latin typeface="Times New Roman" panose="02020603050405020304" pitchFamily="18" charset="0"/>
                <a:cs typeface="Times New Roman" panose="02020603050405020304" pitchFamily="18" charset="0"/>
              </a:rPr>
              <a:t>en place sont efficace</a:t>
            </a:r>
            <a:r>
              <a:rPr lang="fr-FR" altLang="en-US" sz="2000" i="1" dirty="0">
                <a:latin typeface="Times New Roman" panose="02020603050405020304" pitchFamily="18" charset="0"/>
                <a:cs typeface="Times New Roman" panose="02020603050405020304" pitchFamily="18" charset="0"/>
              </a:rPr>
              <a:t>s</a:t>
            </a:r>
            <a:r>
              <a:rPr lang="fr-FR" sz="2000" i="1" dirty="0">
                <a:latin typeface="Times New Roman" panose="02020603050405020304" pitchFamily="18" charset="0"/>
                <a:cs typeface="Times New Roman" panose="02020603050405020304" pitchFamily="18" charset="0"/>
              </a:rPr>
              <a:t> et donne</a:t>
            </a:r>
            <a:r>
              <a:rPr lang="fr-FR" altLang="en-US" sz="2000" i="1" dirty="0">
                <a:latin typeface="Times New Roman" panose="02020603050405020304" pitchFamily="18" charset="0"/>
                <a:cs typeface="Times New Roman" panose="02020603050405020304" pitchFamily="18" charset="0"/>
              </a:rPr>
              <a:t>nt </a:t>
            </a:r>
            <a:r>
              <a:rPr lang="fr-FR" sz="2000" i="1" dirty="0">
                <a:latin typeface="Times New Roman" panose="02020603050405020304" pitchFamily="18" charset="0"/>
                <a:cs typeface="Times New Roman" panose="02020603050405020304" pitchFamily="18" charset="0"/>
              </a:rPr>
              <a:t>satisfaction.</a:t>
            </a:r>
          </a:p>
          <a:p>
            <a:pPr marL="285750" indent="-285750">
              <a:spcBef>
                <a:spcPct val="0"/>
              </a:spcBef>
              <a:spcAft>
                <a:spcPct val="20000"/>
              </a:spcAft>
              <a:buFont typeface="Wingdings" panose="05000000000000000000" pitchFamily="2" charset="2"/>
              <a:buChar char="q"/>
            </a:pPr>
            <a:endParaRPr lang="fr-FR" altLang="en-US" b="1" i="1" dirty="0"/>
          </a:p>
          <a:p>
            <a:pPr>
              <a:spcBef>
                <a:spcPct val="0"/>
              </a:spcBef>
              <a:spcAft>
                <a:spcPct val="20000"/>
              </a:spcAft>
            </a:pPr>
            <a:endParaRPr lang="fr-FR" b="1" i="1" dirty="0"/>
          </a:p>
          <a:p>
            <a:pPr lvl="0">
              <a:lnSpc>
                <a:spcPct val="100000"/>
              </a:lnSpc>
              <a:spcBef>
                <a:spcPct val="0"/>
              </a:spcBef>
              <a:spcAft>
                <a:spcPct val="20000"/>
              </a:spcAft>
            </a:pPr>
            <a:endParaRPr lang="fr-FR" b="1" i="1" dirty="0"/>
          </a:p>
          <a:p>
            <a:pPr indent="457200" algn="just"/>
            <a:endParaRPr lang="fr-FR" sz="1400" b="1" dirty="0"/>
          </a:p>
        </p:txBody>
      </p:sp>
      <p:sp>
        <p:nvSpPr>
          <p:cNvPr id="2" name="Rectangle 1">
            <a:extLst>
              <a:ext uri="{FF2B5EF4-FFF2-40B4-BE49-F238E27FC236}">
                <a16:creationId xmlns:a16="http://schemas.microsoft.com/office/drawing/2014/main" id="{E819CC55-6067-1904-D373-9E2DFDECA128}"/>
              </a:ext>
            </a:extLst>
          </p:cNvPr>
          <p:cNvSpPr/>
          <p:nvPr/>
        </p:nvSpPr>
        <p:spPr>
          <a:xfrm>
            <a:off x="2377572" y="1131136"/>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3" name="Groupe 2">
            <a:extLst>
              <a:ext uri="{FF2B5EF4-FFF2-40B4-BE49-F238E27FC236}">
                <a16:creationId xmlns:a16="http://schemas.microsoft.com/office/drawing/2014/main" id="{8971A8EE-FA06-942A-EDEB-5970F66873F9}"/>
              </a:ext>
            </a:extLst>
          </p:cNvPr>
          <p:cNvGrpSpPr/>
          <p:nvPr/>
        </p:nvGrpSpPr>
        <p:grpSpPr>
          <a:xfrm>
            <a:off x="2205827" y="259099"/>
            <a:ext cx="6483385" cy="792088"/>
            <a:chOff x="-148453" y="3099922"/>
            <a:chExt cx="11007270" cy="1031355"/>
          </a:xfrm>
        </p:grpSpPr>
        <p:sp>
          <p:nvSpPr>
            <p:cNvPr id="6" name="Rectangle : coins arrondis 5">
              <a:extLst>
                <a:ext uri="{FF2B5EF4-FFF2-40B4-BE49-F238E27FC236}">
                  <a16:creationId xmlns:a16="http://schemas.microsoft.com/office/drawing/2014/main" id="{B7A23331-B644-2666-5C64-5972CFAD06E5}"/>
                </a:ext>
              </a:extLst>
            </p:cNvPr>
            <p:cNvSpPr/>
            <p:nvPr/>
          </p:nvSpPr>
          <p:spPr>
            <a:xfrm>
              <a:off x="-148453" y="3099922"/>
              <a:ext cx="10518774" cy="103135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 coins arrondis 4">
              <a:extLst>
                <a:ext uri="{FF2B5EF4-FFF2-40B4-BE49-F238E27FC236}">
                  <a16:creationId xmlns:a16="http://schemas.microsoft.com/office/drawing/2014/main" id="{E9B0FD74-6167-D461-656D-6066226F0870}"/>
                </a:ext>
              </a:extLst>
            </p:cNvPr>
            <p:cNvSpPr txBox="1"/>
            <p:nvPr/>
          </p:nvSpPr>
          <p:spPr>
            <a:xfrm>
              <a:off x="440735" y="3200616"/>
              <a:ext cx="10418082" cy="9306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r>
                <a:rPr lang="en-US" altLang="en-US" sz="4400" dirty="0"/>
                <a:t>Control</a:t>
              </a:r>
              <a:endParaRPr lang="fr-FR" sz="4400" dirty="0"/>
            </a:p>
          </p:txBody>
        </p:sp>
      </p:grpSp>
      <p:sp>
        <p:nvSpPr>
          <p:cNvPr id="4" name="ZoneTexte 3"/>
          <p:cNvSpPr txBox="1"/>
          <p:nvPr/>
        </p:nvSpPr>
        <p:spPr>
          <a:xfrm>
            <a:off x="2377572" y="2498698"/>
            <a:ext cx="6311640" cy="923330"/>
          </a:xfrm>
          <a:prstGeom prst="rect">
            <a:avLst/>
          </a:prstGeom>
          <a:noFill/>
        </p:spPr>
        <p:txBody>
          <a:bodyPr wrap="square" rtlCol="0">
            <a:spAutoFit/>
          </a:bodyPr>
          <a:lstStyle/>
          <a:p>
            <a:pPr algn="just" eaLnBrk="0" latinLnBrk="0" hangingPunct="0"/>
            <a:r>
              <a:rPr lang="fr-FR" dirty="0">
                <a:latin typeface="Times New Roman" panose="02020603050405020304" pitchFamily="18" charset="0"/>
                <a:cs typeface="Times New Roman" panose="02020603050405020304" pitchFamily="18" charset="0"/>
              </a:rPr>
              <a:t>La technique utilisée dans cette étape :</a:t>
            </a:r>
            <a:r>
              <a:rPr lang="en-US" dirty="0">
                <a:latin typeface="Times New Roman" panose="02020603050405020304" pitchFamily="18" charset="0"/>
                <a:cs typeface="Times New Roman" panose="02020603050405020304" pitchFamily="18" charset="0"/>
              </a:rPr>
              <a:t> </a:t>
            </a:r>
          </a:p>
          <a:p>
            <a:pPr algn="just" eaLnBrk="0" latinLnBrk="0" hangingPunct="0"/>
            <a:endParaRPr lang="en-US" dirty="0">
              <a:latin typeface="Times New Roman" panose="02020603050405020304" pitchFamily="18" charset="0"/>
              <a:cs typeface="Times New Roman" panose="02020603050405020304" pitchFamily="18" charset="0"/>
            </a:endParaRPr>
          </a:p>
          <a:p>
            <a:pPr marL="285750" indent="-285750" algn="ctr">
              <a:buFont typeface="Wingdings" panose="05000000000000000000" pitchFamily="2" charset="2"/>
              <a:buChar char="ü"/>
            </a:pPr>
            <a:r>
              <a:rPr lang="fr-FR" b="1" dirty="0">
                <a:latin typeface="Times New Roman" panose="02020603050405020304" pitchFamily="18" charset="0"/>
                <a:cs typeface="Times New Roman" panose="02020603050405020304" pitchFamily="18" charset="0"/>
              </a:rPr>
              <a:t>Control Spread sheet</a:t>
            </a:r>
          </a:p>
        </p:txBody>
      </p:sp>
    </p:spTree>
    <p:extLst>
      <p:ext uri="{BB962C8B-B14F-4D97-AF65-F5344CB8AC3E}">
        <p14:creationId xmlns:p14="http://schemas.microsoft.com/office/powerpoint/2010/main" val="264696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107060" y="2281104"/>
            <a:ext cx="4929879" cy="576063"/>
          </a:xfrm>
        </p:spPr>
        <p:txBody>
          <a:bodyPr/>
          <a:lstStyle/>
          <a:p>
            <a:pPr eaLnBrk="0" latinLnBrk="0" hangingPunct="0"/>
            <a:r>
              <a:rPr lang="en-US" altLang="en-US" sz="5400" b="1" dirty="0">
                <a:ln w="12700">
                  <a:solidFill>
                    <a:srgbClr val="FFFF00"/>
                  </a:solidFill>
                </a:ln>
                <a:solidFill>
                  <a:schemeClr val="accent6"/>
                </a:solidFill>
                <a:effectLst>
                  <a:glow rad="127000">
                    <a:schemeClr val="bg1"/>
                  </a:glow>
                </a:effectLst>
                <a:latin typeface="Algerian" panose="04020705040A02060702" pitchFamily="82" charset="0"/>
              </a:rPr>
              <a:t>Etude de cas</a:t>
            </a:r>
            <a:endParaRPr lang="ko-KR" altLang="en-US" sz="5400" b="1" dirty="0">
              <a:ln w="12700">
                <a:solidFill>
                  <a:srgbClr val="FFFF00"/>
                </a:solidFill>
              </a:ln>
              <a:solidFill>
                <a:schemeClr val="accent6"/>
              </a:solidFill>
              <a:effectLst>
                <a:glow rad="127000">
                  <a:schemeClr val="bg1"/>
                </a:glow>
              </a:effectLst>
              <a:latin typeface="Algerian" panose="04020705040A02060702" pitchFamily="82" charset="0"/>
            </a:endParaRPr>
          </a:p>
        </p:txBody>
      </p:sp>
      <p:sp>
        <p:nvSpPr>
          <p:cNvPr id="4" name="Oval 3"/>
          <p:cNvSpPr/>
          <p:nvPr/>
        </p:nvSpPr>
        <p:spPr>
          <a:xfrm>
            <a:off x="2824628" y="819150"/>
            <a:ext cx="3499972" cy="3499972"/>
          </a:xfrm>
          <a:prstGeom prst="ellipse">
            <a:avLst/>
          </a:prstGeom>
          <a:noFill/>
          <a:ln w="12700">
            <a:solidFill>
              <a:schemeClr val="tx1">
                <a:alpha val="4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3480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2E290CC-2582-F718-A433-B00C0EBC3002}"/>
              </a:ext>
            </a:extLst>
          </p:cNvPr>
          <p:cNvSpPr>
            <a:spLocks noGrp="1"/>
          </p:cNvSpPr>
          <p:nvPr>
            <p:ph type="body" sz="quarter" idx="11"/>
          </p:nvPr>
        </p:nvSpPr>
        <p:spPr>
          <a:xfrm>
            <a:off x="1979712" y="483518"/>
            <a:ext cx="6768752" cy="4176464"/>
          </a:xfrm>
        </p:spPr>
        <p:txBody>
          <a:bodyPr/>
          <a:lstStyle/>
          <a:p>
            <a:pPr algn="just"/>
            <a:endParaRPr lang="fr-FR" sz="1800" dirty="0">
              <a:solidFill>
                <a:schemeClr val="tx1"/>
              </a:solidFill>
              <a:latin typeface="Times New Roman" panose="02020603050405020304" pitchFamily="18" charset="0"/>
              <a:cs typeface="Times New Roman" panose="02020603050405020304" pitchFamily="18" charset="0"/>
            </a:endParaRPr>
          </a:p>
          <a:p>
            <a:pPr algn="just"/>
            <a:endParaRPr lang="fr-FR" sz="1800" dirty="0">
              <a:solidFill>
                <a:schemeClr val="tx1"/>
              </a:solidFill>
              <a:latin typeface="Times New Roman" panose="02020603050405020304" pitchFamily="18" charset="0"/>
              <a:cs typeface="Times New Roman" panose="02020603050405020304" pitchFamily="18" charset="0"/>
            </a:endParaRPr>
          </a:p>
          <a:p>
            <a:pPr algn="just"/>
            <a:endParaRPr lang="fr-FR" sz="18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Six Sigma a été introduit en Corée en 1997.</a:t>
            </a:r>
          </a:p>
          <a:p>
            <a:pPr marL="285750" indent="-285750" algn="just">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a:t>
            </a:r>
            <a:r>
              <a:rPr lang="en-US" sz="1800" b="1" i="1" dirty="0">
                <a:solidFill>
                  <a:schemeClr val="tx1"/>
                </a:solidFill>
                <a:latin typeface="Times New Roman" panose="02020603050405020304" pitchFamily="18" charset="0"/>
                <a:cs typeface="Times New Roman" panose="02020603050405020304" pitchFamily="18" charset="0"/>
              </a:rPr>
              <a:t>The First National Quality Prize of Six Sigma</a:t>
            </a:r>
            <a:r>
              <a:rPr lang="fr-FR" sz="1800" dirty="0">
                <a:solidFill>
                  <a:schemeClr val="tx1"/>
                </a:solidFill>
                <a:latin typeface="Times New Roman" panose="02020603050405020304" pitchFamily="18" charset="0"/>
                <a:cs typeface="Times New Roman" panose="02020603050405020304" pitchFamily="18" charset="0"/>
              </a:rPr>
              <a:t>» a été décerné </a:t>
            </a:r>
          </a:p>
          <a:p>
            <a:pPr algn="just"/>
            <a:r>
              <a:rPr lang="fr-FR" sz="1800" dirty="0">
                <a:solidFill>
                  <a:schemeClr val="tx1"/>
                </a:solidFill>
                <a:latin typeface="Times New Roman" panose="02020603050405020304" pitchFamily="18" charset="0"/>
                <a:cs typeface="Times New Roman" panose="02020603050405020304" pitchFamily="18" charset="0"/>
              </a:rPr>
              <a:t>aux deux entreprises </a:t>
            </a:r>
            <a:r>
              <a:rPr lang="fr-FR" sz="1800" i="1" dirty="0">
                <a:solidFill>
                  <a:schemeClr val="tx1"/>
                </a:solidFill>
                <a:latin typeface="Times New Roman" panose="02020603050405020304" pitchFamily="18" charset="0"/>
                <a:cs typeface="Times New Roman" panose="02020603050405020304" pitchFamily="18" charset="0"/>
              </a:rPr>
              <a:t>« Samsung »</a:t>
            </a:r>
            <a:r>
              <a:rPr lang="fr-FR" sz="1800" dirty="0">
                <a:solidFill>
                  <a:schemeClr val="tx1"/>
                </a:solidFill>
                <a:latin typeface="Times New Roman" panose="02020603050405020304" pitchFamily="18" charset="0"/>
                <a:cs typeface="Times New Roman" panose="02020603050405020304" pitchFamily="18" charset="0"/>
              </a:rPr>
              <a:t>et </a:t>
            </a:r>
            <a:r>
              <a:rPr lang="fr-FR" sz="1800" i="1" dirty="0">
                <a:solidFill>
                  <a:schemeClr val="tx1"/>
                </a:solidFill>
                <a:latin typeface="Times New Roman" panose="02020603050405020304" pitchFamily="18" charset="0"/>
                <a:cs typeface="Times New Roman" panose="02020603050405020304" pitchFamily="18" charset="0"/>
              </a:rPr>
              <a:t>« LG » </a:t>
            </a:r>
            <a:r>
              <a:rPr lang="fr-FR" sz="1800" dirty="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Leader du six sigma en Corée.</a:t>
            </a:r>
          </a:p>
          <a:p>
            <a:pPr marL="285750" indent="-285750" algn="just">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Numéro un mondial des tubes Braun « Market share : 22%»;</a:t>
            </a:r>
          </a:p>
          <a:p>
            <a:pPr marL="285750" indent="-285750" algn="just">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Le volume total des ventes de 4,4 milliards de dollars.</a:t>
            </a:r>
          </a:p>
          <a:p>
            <a:pPr marL="285750" indent="-285750" algn="just">
              <a:buFont typeface="Wingdings" panose="05000000000000000000" pitchFamily="2" charset="2"/>
              <a:buChar char="q"/>
            </a:pPr>
            <a:r>
              <a:rPr lang="fr-FR" sz="1800" u="sng" dirty="0">
                <a:solidFill>
                  <a:schemeClr val="tx1"/>
                </a:solidFill>
                <a:latin typeface="Times New Roman" panose="02020603050405020304" pitchFamily="18" charset="0"/>
                <a:cs typeface="Times New Roman" panose="02020603050405020304" pitchFamily="18" charset="0"/>
              </a:rPr>
              <a:t>Six filiales </a:t>
            </a:r>
            <a:r>
              <a:rPr lang="fr-FR" sz="1800" dirty="0">
                <a:solidFill>
                  <a:schemeClr val="tx1"/>
                </a:solidFill>
                <a:latin typeface="Times New Roman" panose="02020603050405020304" pitchFamily="18" charset="0"/>
                <a:cs typeface="Times New Roman" panose="02020603050405020304" pitchFamily="18" charset="0"/>
              </a:rPr>
              <a:t>à l'étranger dans Mexique, Chine, Allemagne, Malaisie et Brésil.</a:t>
            </a:r>
          </a:p>
          <a:p>
            <a:pPr algn="just"/>
            <a:endParaRPr lang="en-US" sz="18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endParaRPr lang="fr-FR" sz="1800" dirty="0">
              <a:solidFill>
                <a:schemeClr val="tx1"/>
              </a:solidFill>
              <a:latin typeface="Times New Roman" panose="02020603050405020304" pitchFamily="18" charset="0"/>
              <a:cs typeface="Times New Roman" panose="02020603050405020304" pitchFamily="18" charset="0"/>
            </a:endParaRPr>
          </a:p>
        </p:txBody>
      </p:sp>
      <p:sp>
        <p:nvSpPr>
          <p:cNvPr id="2" name="Text Placeholder 1">
            <a:extLst>
              <a:ext uri="{FF2B5EF4-FFF2-40B4-BE49-F238E27FC236}">
                <a16:creationId xmlns:a16="http://schemas.microsoft.com/office/drawing/2014/main" id="{461DCAE3-F6AE-F91A-6CCB-E263FB100DBB}"/>
              </a:ext>
            </a:extLst>
          </p:cNvPr>
          <p:cNvSpPr>
            <a:spLocks noGrp="1"/>
          </p:cNvSpPr>
          <p:nvPr>
            <p:ph type="body" sz="quarter" idx="10"/>
          </p:nvPr>
        </p:nvSpPr>
        <p:spPr>
          <a:xfrm>
            <a:off x="1990350" y="51470"/>
            <a:ext cx="4596842" cy="576063"/>
          </a:xfrm>
        </p:spPr>
        <p:txBody>
          <a:bodyPr/>
          <a:lstStyle/>
          <a:p>
            <a:pPr algn="ctr"/>
            <a:r>
              <a:rPr lang="en-US" altLang="ko-KR" sz="2800" b="1" u="sng" dirty="0">
                <a:latin typeface="Arial Black" panose="020B0A04020102020204" pitchFamily="34" charset="0"/>
              </a:rPr>
              <a:t>CAS 1 : SAMSUNG</a:t>
            </a:r>
            <a:endParaRPr lang="ko-KR" altLang="en-US" sz="2800" b="1" u="sng" dirty="0">
              <a:latin typeface="Arial Black" panose="020B0A04020102020204" pitchFamily="34" charset="0"/>
            </a:endParaRPr>
          </a:p>
        </p:txBody>
      </p:sp>
      <p:pic>
        <p:nvPicPr>
          <p:cNvPr id="1028" name="Picture 4">
            <a:extLst>
              <a:ext uri="{FF2B5EF4-FFF2-40B4-BE49-F238E27FC236}">
                <a16:creationId xmlns:a16="http://schemas.microsoft.com/office/drawing/2014/main" id="{4591E219-90CD-8B9B-532C-AE2993A5B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91940"/>
            <a:ext cx="1619235" cy="535593"/>
          </a:xfrm>
          <a:prstGeom prst="round2Same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764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408CFF7-DCDB-AD46-FE90-D0783B7346C1}"/>
              </a:ext>
            </a:extLst>
          </p:cNvPr>
          <p:cNvSpPr>
            <a:spLocks noGrp="1"/>
          </p:cNvSpPr>
          <p:nvPr>
            <p:ph type="body" sz="quarter" idx="10"/>
          </p:nvPr>
        </p:nvSpPr>
        <p:spPr>
          <a:solidFill>
            <a:schemeClr val="accent4">
              <a:lumMod val="50000"/>
            </a:schemeClr>
          </a:solidFill>
        </p:spPr>
        <p:txBody>
          <a:bodyPr/>
          <a:lstStyle/>
          <a:p>
            <a:r>
              <a:rPr lang="fr-FR" b="1" i="1" dirty="0"/>
              <a:t>La nécessité de Six Sigma:</a:t>
            </a:r>
          </a:p>
        </p:txBody>
      </p:sp>
      <p:sp>
        <p:nvSpPr>
          <p:cNvPr id="4" name="Rectangle 3">
            <a:extLst>
              <a:ext uri="{FF2B5EF4-FFF2-40B4-BE49-F238E27FC236}">
                <a16:creationId xmlns:a16="http://schemas.microsoft.com/office/drawing/2014/main" id="{99DA1A03-2E2C-1F63-A1DF-8129A7C7AFDD}"/>
              </a:ext>
            </a:extLst>
          </p:cNvPr>
          <p:cNvSpPr/>
          <p:nvPr/>
        </p:nvSpPr>
        <p:spPr>
          <a:xfrm>
            <a:off x="431032" y="864835"/>
            <a:ext cx="1656184" cy="402972"/>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solidFill>
                  <a:schemeClr val="bg1"/>
                </a:solidFill>
                <a:cs typeface="Arial" pitchFamily="34" charset="0"/>
              </a:rPr>
              <a:t>Pourquoi ?</a:t>
            </a:r>
          </a:p>
        </p:txBody>
      </p:sp>
      <p:sp>
        <p:nvSpPr>
          <p:cNvPr id="5" name="Espace réservé du texte 4">
            <a:extLst>
              <a:ext uri="{FF2B5EF4-FFF2-40B4-BE49-F238E27FC236}">
                <a16:creationId xmlns:a16="http://schemas.microsoft.com/office/drawing/2014/main" id="{78916FB2-3C03-F4FE-5407-A02ED462AC77}"/>
              </a:ext>
            </a:extLst>
          </p:cNvPr>
          <p:cNvSpPr>
            <a:spLocks noGrp="1"/>
          </p:cNvSpPr>
          <p:nvPr>
            <p:ph type="body" sz="quarter" idx="11"/>
          </p:nvPr>
        </p:nvSpPr>
        <p:spPr>
          <a:xfrm>
            <a:off x="3707904" y="835759"/>
            <a:ext cx="4392488" cy="432048"/>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t>Adopté une stratégie pour un échange total </a:t>
            </a:r>
          </a:p>
        </p:txBody>
      </p:sp>
      <p:sp>
        <p:nvSpPr>
          <p:cNvPr id="6" name="Rectangle 5">
            <a:extLst>
              <a:ext uri="{FF2B5EF4-FFF2-40B4-BE49-F238E27FC236}">
                <a16:creationId xmlns:a16="http://schemas.microsoft.com/office/drawing/2014/main" id="{8870A757-75A1-82E3-4249-E7D31D1200A6}"/>
              </a:ext>
            </a:extLst>
          </p:cNvPr>
          <p:cNvSpPr/>
          <p:nvPr/>
        </p:nvSpPr>
        <p:spPr>
          <a:xfrm>
            <a:off x="151665" y="1978898"/>
            <a:ext cx="1547664" cy="546989"/>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solidFill>
                  <a:schemeClr val="bg1"/>
                </a:solidFill>
                <a:cs typeface="Arial" pitchFamily="34" charset="0"/>
              </a:rPr>
              <a:t>Directives de la résolution </a:t>
            </a:r>
          </a:p>
        </p:txBody>
      </p:sp>
      <p:sp>
        <p:nvSpPr>
          <p:cNvPr id="7" name="Rectangle 6">
            <a:extLst>
              <a:ext uri="{FF2B5EF4-FFF2-40B4-BE49-F238E27FC236}">
                <a16:creationId xmlns:a16="http://schemas.microsoft.com/office/drawing/2014/main" id="{27A412A1-D2DF-A68D-14FD-A578C0FFC814}"/>
              </a:ext>
            </a:extLst>
          </p:cNvPr>
          <p:cNvSpPr/>
          <p:nvPr/>
        </p:nvSpPr>
        <p:spPr>
          <a:xfrm>
            <a:off x="2294774" y="1736728"/>
            <a:ext cx="1944216" cy="1296145"/>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solidFill>
                  <a:schemeClr val="bg1"/>
                </a:solidFill>
                <a:cs typeface="Arial" pitchFamily="34" charset="0"/>
              </a:rPr>
              <a:t>La nécessité des </a:t>
            </a:r>
          </a:p>
          <a:p>
            <a:pPr algn="ctr"/>
            <a:r>
              <a:rPr lang="fr-FR" sz="1600" b="1" i="1" dirty="0">
                <a:solidFill>
                  <a:schemeClr val="bg1"/>
                </a:solidFill>
                <a:cs typeface="Arial" pitchFamily="34" charset="0"/>
              </a:rPr>
              <a:t>approches </a:t>
            </a:r>
          </a:p>
          <a:p>
            <a:pPr algn="ctr"/>
            <a:r>
              <a:rPr lang="fr-FR" sz="1600" b="1" i="1" dirty="0">
                <a:solidFill>
                  <a:schemeClr val="bg1"/>
                </a:solidFill>
                <a:cs typeface="Arial" pitchFamily="34" charset="0"/>
              </a:rPr>
              <a:t>Statistiques</a:t>
            </a:r>
          </a:p>
          <a:p>
            <a:pPr algn="ctr"/>
            <a:r>
              <a:rPr lang="fr-FR" sz="1600" b="1" i="1" dirty="0">
                <a:solidFill>
                  <a:schemeClr val="bg1"/>
                </a:solidFill>
                <a:cs typeface="Arial" pitchFamily="34" charset="0"/>
              </a:rPr>
              <a:t>&amp; scientifiques</a:t>
            </a:r>
          </a:p>
        </p:txBody>
      </p:sp>
      <p:sp>
        <p:nvSpPr>
          <p:cNvPr id="8" name="Rectangle 7">
            <a:extLst>
              <a:ext uri="{FF2B5EF4-FFF2-40B4-BE49-F238E27FC236}">
                <a16:creationId xmlns:a16="http://schemas.microsoft.com/office/drawing/2014/main" id="{79E53BC5-5CC5-D36F-03F3-7899CC313BF9}"/>
              </a:ext>
            </a:extLst>
          </p:cNvPr>
          <p:cNvSpPr/>
          <p:nvPr/>
        </p:nvSpPr>
        <p:spPr>
          <a:xfrm>
            <a:off x="4359460" y="1920662"/>
            <a:ext cx="2660812" cy="936104"/>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solidFill>
                  <a:schemeClr val="bg1"/>
                </a:solidFill>
                <a:cs typeface="Arial" pitchFamily="34" charset="0"/>
              </a:rPr>
              <a:t>Elimination des </a:t>
            </a:r>
          </a:p>
          <a:p>
            <a:pPr algn="ctr"/>
            <a:r>
              <a:rPr lang="fr-FR" sz="1600" b="1" i="1" dirty="0">
                <a:solidFill>
                  <a:schemeClr val="bg1"/>
                </a:solidFill>
                <a:cs typeface="Arial" pitchFamily="34" charset="0"/>
              </a:rPr>
              <a:t>éléments défect-ueuses </a:t>
            </a:r>
          </a:p>
        </p:txBody>
      </p:sp>
      <p:sp>
        <p:nvSpPr>
          <p:cNvPr id="9" name="Rectangle 8">
            <a:extLst>
              <a:ext uri="{FF2B5EF4-FFF2-40B4-BE49-F238E27FC236}">
                <a16:creationId xmlns:a16="http://schemas.microsoft.com/office/drawing/2014/main" id="{1312EDFF-1217-D54B-1F5F-9CC30B58EA5B}"/>
              </a:ext>
            </a:extLst>
          </p:cNvPr>
          <p:cNvSpPr/>
          <p:nvPr/>
        </p:nvSpPr>
        <p:spPr>
          <a:xfrm>
            <a:off x="7358354" y="2024761"/>
            <a:ext cx="1760295" cy="697685"/>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t>Apprentissage continu</a:t>
            </a:r>
          </a:p>
        </p:txBody>
      </p:sp>
      <p:sp>
        <p:nvSpPr>
          <p:cNvPr id="12" name="Flèche : haut 11">
            <a:extLst>
              <a:ext uri="{FF2B5EF4-FFF2-40B4-BE49-F238E27FC236}">
                <a16:creationId xmlns:a16="http://schemas.microsoft.com/office/drawing/2014/main" id="{2545226A-FB53-B326-83D4-6C560FD83DBD}"/>
              </a:ext>
            </a:extLst>
          </p:cNvPr>
          <p:cNvSpPr/>
          <p:nvPr/>
        </p:nvSpPr>
        <p:spPr>
          <a:xfrm>
            <a:off x="3001688" y="3032873"/>
            <a:ext cx="144016" cy="1274868"/>
          </a:xfrm>
          <a:prstGeom prst="upArrow">
            <a:avLst/>
          </a:prstGeom>
          <a:solidFill>
            <a:srgbClr val="E46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Flèche : haut 12">
            <a:extLst>
              <a:ext uri="{FF2B5EF4-FFF2-40B4-BE49-F238E27FC236}">
                <a16:creationId xmlns:a16="http://schemas.microsoft.com/office/drawing/2014/main" id="{34482F75-B16D-B18D-9FB2-17CCA052CD59}"/>
              </a:ext>
            </a:extLst>
          </p:cNvPr>
          <p:cNvSpPr/>
          <p:nvPr/>
        </p:nvSpPr>
        <p:spPr>
          <a:xfrm>
            <a:off x="5398486" y="2856766"/>
            <a:ext cx="144016" cy="1350630"/>
          </a:xfrm>
          <a:prstGeom prst="upArrow">
            <a:avLst/>
          </a:prstGeom>
          <a:solidFill>
            <a:srgbClr val="E46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447290FD-1FFA-A195-4F4C-28F9CAEC2E43}"/>
              </a:ext>
            </a:extLst>
          </p:cNvPr>
          <p:cNvSpPr/>
          <p:nvPr/>
        </p:nvSpPr>
        <p:spPr>
          <a:xfrm>
            <a:off x="151665" y="3385040"/>
            <a:ext cx="1547664" cy="546989"/>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solidFill>
                  <a:schemeClr val="bg1"/>
                </a:solidFill>
                <a:cs typeface="Arial" pitchFamily="34" charset="0"/>
              </a:rPr>
              <a:t>Problemes</a:t>
            </a:r>
          </a:p>
        </p:txBody>
      </p:sp>
      <p:sp>
        <p:nvSpPr>
          <p:cNvPr id="17" name="Rectangle 16">
            <a:extLst>
              <a:ext uri="{FF2B5EF4-FFF2-40B4-BE49-F238E27FC236}">
                <a16:creationId xmlns:a16="http://schemas.microsoft.com/office/drawing/2014/main" id="{BB80D645-C2C8-776C-4540-20A12D509C74}"/>
              </a:ext>
            </a:extLst>
          </p:cNvPr>
          <p:cNvSpPr/>
          <p:nvPr/>
        </p:nvSpPr>
        <p:spPr>
          <a:xfrm>
            <a:off x="2425624" y="3474674"/>
            <a:ext cx="1440160" cy="347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2">
                    <a:lumMod val="75000"/>
                  </a:schemeClr>
                </a:solidFill>
              </a:rPr>
              <a:t>Production</a:t>
            </a:r>
            <a:r>
              <a:rPr lang="fr-FR" dirty="0"/>
              <a:t> </a:t>
            </a:r>
          </a:p>
        </p:txBody>
      </p:sp>
      <p:sp>
        <p:nvSpPr>
          <p:cNvPr id="18" name="Rectangle 17">
            <a:extLst>
              <a:ext uri="{FF2B5EF4-FFF2-40B4-BE49-F238E27FC236}">
                <a16:creationId xmlns:a16="http://schemas.microsoft.com/office/drawing/2014/main" id="{74F98D09-ADAC-6745-AF4A-A2D8846F9272}"/>
              </a:ext>
            </a:extLst>
          </p:cNvPr>
          <p:cNvSpPr/>
          <p:nvPr/>
        </p:nvSpPr>
        <p:spPr>
          <a:xfrm>
            <a:off x="4558138" y="3301023"/>
            <a:ext cx="1526030" cy="347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2">
                    <a:lumMod val="75000"/>
                  </a:schemeClr>
                </a:solidFill>
              </a:rPr>
              <a:t>Processus</a:t>
            </a:r>
            <a:r>
              <a:rPr lang="fr-FR" dirty="0"/>
              <a:t> </a:t>
            </a:r>
          </a:p>
        </p:txBody>
      </p:sp>
      <p:sp>
        <p:nvSpPr>
          <p:cNvPr id="19" name="Rectangle 18">
            <a:extLst>
              <a:ext uri="{FF2B5EF4-FFF2-40B4-BE49-F238E27FC236}">
                <a16:creationId xmlns:a16="http://schemas.microsoft.com/office/drawing/2014/main" id="{1991A0A7-06DF-5146-FF51-4DD0BF77A91D}"/>
              </a:ext>
            </a:extLst>
          </p:cNvPr>
          <p:cNvSpPr/>
          <p:nvPr/>
        </p:nvSpPr>
        <p:spPr>
          <a:xfrm>
            <a:off x="7646350" y="3246480"/>
            <a:ext cx="1440160" cy="347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2">
                    <a:lumMod val="75000"/>
                  </a:schemeClr>
                </a:solidFill>
              </a:rPr>
              <a:t>Gens </a:t>
            </a:r>
            <a:endParaRPr lang="fr-FR" dirty="0"/>
          </a:p>
        </p:txBody>
      </p:sp>
      <p:sp>
        <p:nvSpPr>
          <p:cNvPr id="20" name="Flèche : haut 19">
            <a:extLst>
              <a:ext uri="{FF2B5EF4-FFF2-40B4-BE49-F238E27FC236}">
                <a16:creationId xmlns:a16="http://schemas.microsoft.com/office/drawing/2014/main" id="{ABCA1D7D-D9C8-6CB1-0065-EEEA8A6325A5}"/>
              </a:ext>
            </a:extLst>
          </p:cNvPr>
          <p:cNvSpPr/>
          <p:nvPr/>
        </p:nvSpPr>
        <p:spPr>
          <a:xfrm>
            <a:off x="7834802" y="2722446"/>
            <a:ext cx="144016" cy="1484950"/>
          </a:xfrm>
          <a:prstGeom prst="upArrow">
            <a:avLst/>
          </a:prstGeom>
          <a:solidFill>
            <a:srgbClr val="E46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Flèche : haut 20">
            <a:extLst>
              <a:ext uri="{FF2B5EF4-FFF2-40B4-BE49-F238E27FC236}">
                <a16:creationId xmlns:a16="http://schemas.microsoft.com/office/drawing/2014/main" id="{CEACFCD1-FCDF-B34F-0CC0-3FD5A0B06C3E}"/>
              </a:ext>
            </a:extLst>
          </p:cNvPr>
          <p:cNvSpPr/>
          <p:nvPr/>
        </p:nvSpPr>
        <p:spPr>
          <a:xfrm rot="5400000">
            <a:off x="2794550" y="399124"/>
            <a:ext cx="197033" cy="1341643"/>
          </a:xfrm>
          <a:prstGeom prst="upArrow">
            <a:avLst/>
          </a:prstGeom>
          <a:solidFill>
            <a:srgbClr val="E46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C3A0B9BD-5AD0-6472-3FBD-6E29CC79C883}"/>
              </a:ext>
            </a:extLst>
          </p:cNvPr>
          <p:cNvSpPr/>
          <p:nvPr/>
        </p:nvSpPr>
        <p:spPr>
          <a:xfrm>
            <a:off x="1582062" y="4164290"/>
            <a:ext cx="2592288" cy="792088"/>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t>1-Variation des qualités</a:t>
            </a:r>
          </a:p>
          <a:p>
            <a:pPr algn="ctr"/>
            <a:r>
              <a:rPr lang="fr-FR" sz="1600" b="1" i="1" dirty="0"/>
              <a:t>2-Occurrence des même défauts </a:t>
            </a:r>
          </a:p>
        </p:txBody>
      </p:sp>
      <p:sp>
        <p:nvSpPr>
          <p:cNvPr id="11" name="Rectangle 10">
            <a:extLst>
              <a:ext uri="{FF2B5EF4-FFF2-40B4-BE49-F238E27FC236}">
                <a16:creationId xmlns:a16="http://schemas.microsoft.com/office/drawing/2014/main" id="{95541641-2132-EDA7-FE07-D697FF1CFB8A}"/>
              </a:ext>
            </a:extLst>
          </p:cNvPr>
          <p:cNvSpPr/>
          <p:nvPr/>
        </p:nvSpPr>
        <p:spPr>
          <a:xfrm>
            <a:off x="4238990" y="4086315"/>
            <a:ext cx="2463008" cy="936104"/>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t>1-couts élevées</a:t>
            </a:r>
          </a:p>
          <a:p>
            <a:pPr algn="ctr"/>
            <a:r>
              <a:rPr lang="fr-FR" sz="1600" b="1" i="1" dirty="0"/>
              <a:t>2-Occurrence des même défaut </a:t>
            </a:r>
          </a:p>
        </p:txBody>
      </p:sp>
      <p:sp>
        <p:nvSpPr>
          <p:cNvPr id="15" name="Rectangle 14">
            <a:extLst>
              <a:ext uri="{FF2B5EF4-FFF2-40B4-BE49-F238E27FC236}">
                <a16:creationId xmlns:a16="http://schemas.microsoft.com/office/drawing/2014/main" id="{B72E09D4-7BF2-06B9-4738-83EB627CFD6A}"/>
              </a:ext>
            </a:extLst>
          </p:cNvPr>
          <p:cNvSpPr/>
          <p:nvPr/>
        </p:nvSpPr>
        <p:spPr>
          <a:xfrm>
            <a:off x="6833728" y="4083918"/>
            <a:ext cx="2252782" cy="936104"/>
          </a:xfrm>
          <a:prstGeom prst="rect">
            <a:avLst/>
          </a:prstGeom>
          <a:solidFill>
            <a:srgbClr val="E46C0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i="1" dirty="0"/>
              <a:t>1-couts de qualité </a:t>
            </a:r>
          </a:p>
          <a:p>
            <a:pPr algn="ctr"/>
            <a:r>
              <a:rPr lang="fr-FR" sz="1600" b="1" i="1" dirty="0"/>
              <a:t>élevées </a:t>
            </a:r>
          </a:p>
          <a:p>
            <a:pPr algn="ctr"/>
            <a:r>
              <a:rPr lang="fr-FR" sz="1600" b="1" i="1" dirty="0"/>
              <a:t>2-Multitudes </a:t>
            </a:r>
          </a:p>
          <a:p>
            <a:pPr algn="ctr"/>
            <a:r>
              <a:rPr lang="fr-FR" sz="1600" b="1" i="1" dirty="0"/>
              <a:t>informations</a:t>
            </a:r>
          </a:p>
        </p:txBody>
      </p:sp>
    </p:spTree>
    <p:extLst>
      <p:ext uri="{BB962C8B-B14F-4D97-AF65-F5344CB8AC3E}">
        <p14:creationId xmlns:p14="http://schemas.microsoft.com/office/powerpoint/2010/main" val="94718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anim calcmode="lin" valueType="num">
                                      <p:cBhvr>
                                        <p:cTn id="48" dur="1000" fill="hold"/>
                                        <p:tgtEl>
                                          <p:spTgt spid="13"/>
                                        </p:tgtEl>
                                        <p:attrNameLst>
                                          <p:attrName>ppt_x</p:attrName>
                                        </p:attrNameLst>
                                      </p:cBhvr>
                                      <p:tavLst>
                                        <p:tav tm="0">
                                          <p:val>
                                            <p:strVal val="#ppt_x"/>
                                          </p:val>
                                        </p:tav>
                                        <p:tav tm="100000">
                                          <p:val>
                                            <p:strVal val="#ppt_x"/>
                                          </p:val>
                                        </p:tav>
                                      </p:tavLst>
                                    </p:anim>
                                    <p:anim calcmode="lin" valueType="num">
                                      <p:cBhvr>
                                        <p:cTn id="49" dur="1000" fill="hold"/>
                                        <p:tgtEl>
                                          <p:spTgt spid="1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anim calcmode="lin" valueType="num">
                                      <p:cBhvr>
                                        <p:cTn id="53" dur="1000" fill="hold"/>
                                        <p:tgtEl>
                                          <p:spTgt spid="18"/>
                                        </p:tgtEl>
                                        <p:attrNameLst>
                                          <p:attrName>ppt_x</p:attrName>
                                        </p:attrNameLst>
                                      </p:cBhvr>
                                      <p:tavLst>
                                        <p:tav tm="0">
                                          <p:val>
                                            <p:strVal val="#ppt_x"/>
                                          </p:val>
                                        </p:tav>
                                        <p:tav tm="100000">
                                          <p:val>
                                            <p:strVal val="#ppt_x"/>
                                          </p:val>
                                        </p:tav>
                                      </p:tavLst>
                                    </p:anim>
                                    <p:anim calcmode="lin" valueType="num">
                                      <p:cBhvr>
                                        <p:cTn id="5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additive="base">
                                        <p:cTn id="59" dur="500" fill="hold"/>
                                        <p:tgtEl>
                                          <p:spTgt spid="8"/>
                                        </p:tgtEl>
                                        <p:attrNameLst>
                                          <p:attrName>ppt_x</p:attrName>
                                        </p:attrNameLst>
                                      </p:cBhvr>
                                      <p:tavLst>
                                        <p:tav tm="0">
                                          <p:val>
                                            <p:strVal val="#ppt_x"/>
                                          </p:val>
                                        </p:tav>
                                        <p:tav tm="100000">
                                          <p:val>
                                            <p:strVal val="#ppt_x"/>
                                          </p:val>
                                        </p:tav>
                                      </p:tavLst>
                                    </p:anim>
                                    <p:anim calcmode="lin" valueType="num">
                                      <p:cBhvr additive="base">
                                        <p:cTn id="6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additive="base">
                                        <p:cTn id="65" dur="500" fill="hold"/>
                                        <p:tgtEl>
                                          <p:spTgt spid="15"/>
                                        </p:tgtEl>
                                        <p:attrNameLst>
                                          <p:attrName>ppt_x</p:attrName>
                                        </p:attrNameLst>
                                      </p:cBhvr>
                                      <p:tavLst>
                                        <p:tav tm="0">
                                          <p:val>
                                            <p:strVal val="#ppt_x"/>
                                          </p:val>
                                        </p:tav>
                                        <p:tav tm="100000">
                                          <p:val>
                                            <p:strVal val="#ppt_x"/>
                                          </p:val>
                                        </p:tav>
                                      </p:tavLst>
                                    </p:anim>
                                    <p:anim calcmode="lin" valueType="num">
                                      <p:cBhvr additive="base">
                                        <p:cTn id="6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ppt_x"/>
                                          </p:val>
                                        </p:tav>
                                        <p:tav tm="100000">
                                          <p:val>
                                            <p:strVal val="#ppt_x"/>
                                          </p:val>
                                        </p:tav>
                                      </p:tavLst>
                                    </p:anim>
                                    <p:anim calcmode="lin" valueType="num">
                                      <p:cBhvr additive="base">
                                        <p:cTn id="72" dur="500" fill="hold"/>
                                        <p:tgtEl>
                                          <p:spTgt spid="1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9"/>
                                        </p:tgtEl>
                                        <p:attrNameLst>
                                          <p:attrName>style.visibility</p:attrName>
                                        </p:attrNameLst>
                                      </p:cBhvr>
                                      <p:to>
                                        <p:strVal val="visible"/>
                                      </p:to>
                                    </p:set>
                                    <p:animEffect transition="in" filter="fade">
                                      <p:cBhvr>
                                        <p:cTn id="81" dur="500"/>
                                        <p:tgtEl>
                                          <p:spTgt spid="9"/>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4"/>
                                        </p:tgtEl>
                                        <p:attrNameLst>
                                          <p:attrName>style.visibility</p:attrName>
                                        </p:attrNameLst>
                                      </p:cBhvr>
                                      <p:to>
                                        <p:strVal val="visible"/>
                                      </p:to>
                                    </p:set>
                                    <p:animEffect transition="in" filter="fade">
                                      <p:cBhvr>
                                        <p:cTn id="86" dur="500"/>
                                        <p:tgtEl>
                                          <p:spTgt spid="4"/>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500"/>
                                        <p:tgtEl>
                                          <p:spTgt spid="21"/>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5">
                                            <p:bg/>
                                          </p:spTgt>
                                        </p:tgtEl>
                                        <p:attrNameLst>
                                          <p:attrName>style.visibility</p:attrName>
                                        </p:attrNameLst>
                                      </p:cBhvr>
                                      <p:to>
                                        <p:strVal val="visible"/>
                                      </p:to>
                                    </p:set>
                                    <p:animEffect transition="in" filter="fade">
                                      <p:cBhvr>
                                        <p:cTn id="92" dur="500"/>
                                        <p:tgtEl>
                                          <p:spTgt spid="5">
                                            <p:bg/>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5">
                                            <p:txEl>
                                              <p:pRg st="0" end="0"/>
                                            </p:txEl>
                                          </p:spTgt>
                                        </p:tgtEl>
                                        <p:attrNameLst>
                                          <p:attrName>style.visibility</p:attrName>
                                        </p:attrNameLst>
                                      </p:cBhvr>
                                      <p:to>
                                        <p:strVal val="visible"/>
                                      </p:to>
                                    </p:set>
                                    <p:animEffect transition="in" filter="fade">
                                      <p:cBhvr>
                                        <p:cTn id="9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6" grpId="0" animBg="1"/>
      <p:bldP spid="7" grpId="0" animBg="1"/>
      <p:bldP spid="8" grpId="0" animBg="1"/>
      <p:bldP spid="9" grpId="0" animBg="1"/>
      <p:bldP spid="12" grpId="0" animBg="1"/>
      <p:bldP spid="13" grpId="0" animBg="1"/>
      <p:bldP spid="16" grpId="0" animBg="1"/>
      <p:bldP spid="17" grpId="0"/>
      <p:bldP spid="18" grpId="0"/>
      <p:bldP spid="19" grpId="0"/>
      <p:bldP spid="20" grpId="0" animBg="1"/>
      <p:bldP spid="21" grpId="0" animBg="1"/>
      <p:bldP spid="10" grpId="0" animBg="1"/>
      <p:bldP spid="11"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987492" y="285454"/>
            <a:ext cx="4824536" cy="792088"/>
          </a:xfrm>
        </p:spPr>
        <p:txBody>
          <a:bodyPr/>
          <a:lstStyle/>
          <a:p>
            <a:r>
              <a:rPr lang="en-US" altLang="en-US" sz="5400" b="1" dirty="0">
                <a:ln w="12700">
                  <a:solidFill>
                    <a:srgbClr val="FFFF00"/>
                  </a:solidFill>
                </a:ln>
                <a:solidFill>
                  <a:schemeClr val="accent6"/>
                </a:solidFill>
                <a:effectLst>
                  <a:glow rad="127000">
                    <a:schemeClr val="bg1"/>
                  </a:glow>
                </a:effectLst>
                <a:latin typeface="Algerian" panose="04020705040A02060702" pitchFamily="82" charset="0"/>
              </a:rPr>
              <a:t>Introduction</a:t>
            </a:r>
            <a:endParaRPr lang="ko-KR" altLang="en-US" sz="5400" b="1" dirty="0">
              <a:ln w="12700">
                <a:solidFill>
                  <a:srgbClr val="FFFF00"/>
                </a:solidFill>
              </a:ln>
              <a:solidFill>
                <a:schemeClr val="accent6"/>
              </a:solidFill>
              <a:effectLst>
                <a:glow rad="127000">
                  <a:schemeClr val="bg1"/>
                </a:glow>
              </a:effectLst>
              <a:latin typeface="Algerian" panose="04020705040A02060702" pitchFamily="82" charset="0"/>
            </a:endParaRPr>
          </a:p>
        </p:txBody>
      </p:sp>
      <p:sp>
        <p:nvSpPr>
          <p:cNvPr id="4" name="Rectangle 3"/>
          <p:cNvSpPr/>
          <p:nvPr/>
        </p:nvSpPr>
        <p:spPr>
          <a:xfrm>
            <a:off x="2411760" y="1203598"/>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ectangle 4"/>
          <p:cNvSpPr/>
          <p:nvPr/>
        </p:nvSpPr>
        <p:spPr>
          <a:xfrm>
            <a:off x="2411760" y="4046634"/>
            <a:ext cx="5976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TextBox 6"/>
          <p:cNvSpPr txBox="1"/>
          <p:nvPr/>
        </p:nvSpPr>
        <p:spPr>
          <a:xfrm>
            <a:off x="2267744" y="1629541"/>
            <a:ext cx="6552728" cy="1200329"/>
          </a:xfrm>
          <a:prstGeom prst="rect">
            <a:avLst/>
          </a:prstGeom>
          <a:noFill/>
        </p:spPr>
        <p:txBody>
          <a:bodyPr wrap="square">
            <a:spAutoFit/>
          </a:bodyPr>
          <a:lstStyle>
            <a:defPPr>
              <a:defRPr lang="ko-KR"/>
            </a:defPPr>
            <a:lvl1pPr algn="just" eaLnBrk="0" latinLnBrk="0" hangingPunct="0">
              <a:defRPr>
                <a:latin typeface="Times New Roman" panose="02020603050405020304" pitchFamily="18" charset="0"/>
                <a:cs typeface="Times New Roman" panose="02020603050405020304" pitchFamily="18" charset="0"/>
              </a:defRPr>
            </a:lvl1pPr>
          </a:lstStyle>
          <a:p>
            <a:pPr defTabSz="361950"/>
            <a:r>
              <a:rPr lang="fr-FR" dirty="0"/>
              <a:t>	L’Histoire de Six Sigma débute en 1986 chez Motorola, qui cherche à mettre en place une méthode pour améliorer ses processus de fabrication et la qualité de ses produits de façon à mieux satisfaire ses clients.</a:t>
            </a:r>
          </a:p>
        </p:txBody>
      </p:sp>
      <p:sp>
        <p:nvSpPr>
          <p:cNvPr id="10" name="Rectangle 9">
            <a:extLst>
              <a:ext uri="{FF2B5EF4-FFF2-40B4-BE49-F238E27FC236}">
                <a16:creationId xmlns:a16="http://schemas.microsoft.com/office/drawing/2014/main" id="{DE760FBF-93A5-0138-0408-BF2C20B8C133}"/>
              </a:ext>
            </a:extLst>
          </p:cNvPr>
          <p:cNvSpPr/>
          <p:nvPr/>
        </p:nvSpPr>
        <p:spPr>
          <a:xfrm>
            <a:off x="2267744" y="3081983"/>
            <a:ext cx="6552728" cy="923330"/>
          </a:xfrm>
          <a:prstGeom prst="rect">
            <a:avLst/>
          </a:prstGeom>
          <a:noFill/>
        </p:spPr>
        <p:txBody>
          <a:bodyPr wrap="square">
            <a:spAutoFit/>
          </a:bodyPr>
          <a:lstStyle/>
          <a:p>
            <a:pPr algn="just" defTabSz="361950" eaLnBrk="0" latinLnBrk="0" hangingPunct="0"/>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Motorola</a:t>
            </a:r>
            <a:r>
              <a:rPr lang="fr-FR" dirty="0">
                <a:latin typeface="Times New Roman" panose="02020603050405020304" pitchFamily="18" charset="0"/>
                <a:cs typeface="Times New Roman" panose="02020603050405020304" pitchFamily="18" charset="0"/>
              </a:rPr>
              <a:t> est une entreprise américaine, fondée en 1928 par Paul Galvin. Elle est spécialisée dans l'électronique et les télécommunications. </a:t>
            </a:r>
          </a:p>
        </p:txBody>
      </p:sp>
      <p:pic>
        <p:nvPicPr>
          <p:cNvPr id="2050" name="Picture 2">
            <a:extLst>
              <a:ext uri="{FF2B5EF4-FFF2-40B4-BE49-F238E27FC236}">
                <a16:creationId xmlns:a16="http://schemas.microsoft.com/office/drawing/2014/main" id="{87F6F279-7EC2-C96B-CDA9-6DB3C0F62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4201277"/>
            <a:ext cx="1975297" cy="50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39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par>
                                <p:cTn id="18" presetID="6" presetClass="entr" presetSubtype="16" fill="hold" nodeType="with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circle(in)">
                                      <p:cBhvr>
                                        <p:cTn id="20"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AC2761C-E513-7D8B-62DD-4FFFBD55558D}"/>
              </a:ext>
            </a:extLst>
          </p:cNvPr>
          <p:cNvSpPr>
            <a:spLocks noGrp="1"/>
          </p:cNvSpPr>
          <p:nvPr>
            <p:ph type="body" sz="quarter" idx="10"/>
          </p:nvPr>
        </p:nvSpPr>
        <p:spPr/>
        <p:txBody>
          <a:bodyPr/>
          <a:lstStyle/>
          <a:p>
            <a:r>
              <a:rPr lang="fr-FR" b="1" i="1" dirty="0"/>
              <a:t>La vision de six sigma </a:t>
            </a:r>
          </a:p>
        </p:txBody>
      </p:sp>
      <p:pic>
        <p:nvPicPr>
          <p:cNvPr id="2052" name="Picture 4" descr="Introduction Six Sigma is a set of techniques, and tools for process  improvement. It was developed by Motorola in Sir Bill Smith, “ the Father.  - ppt download">
            <a:extLst>
              <a:ext uri="{FF2B5EF4-FFF2-40B4-BE49-F238E27FC236}">
                <a16:creationId xmlns:a16="http://schemas.microsoft.com/office/drawing/2014/main" id="{E8808A11-B875-98F2-14B7-2C3DD5F54F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000"/>
          <a:stretch/>
        </p:blipFill>
        <p:spPr bwMode="auto">
          <a:xfrm>
            <a:off x="395536" y="699542"/>
            <a:ext cx="8280920"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956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2E290CC-2582-F718-A433-B00C0EBC3002}"/>
              </a:ext>
            </a:extLst>
          </p:cNvPr>
          <p:cNvSpPr>
            <a:spLocks noGrp="1"/>
          </p:cNvSpPr>
          <p:nvPr>
            <p:ph type="body" sz="quarter" idx="11"/>
          </p:nvPr>
        </p:nvSpPr>
        <p:spPr>
          <a:xfrm>
            <a:off x="1979712" y="699542"/>
            <a:ext cx="6947842" cy="3960440"/>
          </a:xfrm>
        </p:spPr>
        <p:txBody>
          <a:bodyPr/>
          <a:lstStyle/>
          <a:p>
            <a:pPr algn="just" eaLnBrk="0" latinLnBrk="0" hangingPunct="0"/>
            <a:endParaRPr lang="fr-FR" sz="1800" dirty="0">
              <a:solidFill>
                <a:schemeClr val="tx1"/>
              </a:solidFill>
              <a:latin typeface="Times New Roman" panose="02020603050405020304" pitchFamily="18" charset="0"/>
              <a:cs typeface="Times New Roman" panose="02020603050405020304" pitchFamily="18" charset="0"/>
            </a:endParaRPr>
          </a:p>
          <a:p>
            <a:pPr algn="just" eaLnBrk="0" latinLnBrk="0" hangingPunct="0"/>
            <a:endParaRPr lang="fr-FR" sz="1800" dirty="0">
              <a:solidFill>
                <a:schemeClr val="tx1"/>
              </a:solidFill>
              <a:latin typeface="Times New Roman" panose="02020603050405020304" pitchFamily="18" charset="0"/>
              <a:cs typeface="Times New Roman" panose="02020603050405020304" pitchFamily="18" charset="0"/>
            </a:endParaRPr>
          </a:p>
          <a:p>
            <a:pPr algn="just" eaLnBrk="0" latinLnBrk="0" hangingPunct="0"/>
            <a:endParaRPr lang="fr-FR" sz="1800" dirty="0">
              <a:solidFill>
                <a:schemeClr val="tx1"/>
              </a:solidFill>
              <a:latin typeface="Times New Roman" panose="02020603050405020304" pitchFamily="18" charset="0"/>
              <a:cs typeface="Times New Roman" panose="02020603050405020304" pitchFamily="18" charset="0"/>
            </a:endParaRPr>
          </a:p>
          <a:p>
            <a:pPr marL="285750" indent="-285750" algn="just" eaLnBrk="0" latinLnBrk="0" hangingPunct="0">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LGE a été fondée en 1958 sous le nom </a:t>
            </a:r>
            <a:r>
              <a:rPr lang="fr-FR" sz="1800" i="1" u="sng" dirty="0">
                <a:solidFill>
                  <a:schemeClr val="tx1"/>
                </a:solidFill>
                <a:latin typeface="Times New Roman" panose="02020603050405020304" pitchFamily="18" charset="0"/>
                <a:cs typeface="Times New Roman" panose="02020603050405020304" pitchFamily="18" charset="0"/>
              </a:rPr>
              <a:t>Gold star –LGE</a:t>
            </a:r>
            <a:r>
              <a:rPr lang="fr-FR" sz="1800" dirty="0">
                <a:solidFill>
                  <a:schemeClr val="tx1"/>
                </a:solidFill>
                <a:latin typeface="Times New Roman" panose="02020603050405020304" pitchFamily="18" charset="0"/>
                <a:cs typeface="Times New Roman" panose="02020603050405020304" pitchFamily="18" charset="0"/>
              </a:rPr>
              <a:t>.</a:t>
            </a:r>
          </a:p>
          <a:p>
            <a:pPr marL="285750" indent="-285750" algn="just" eaLnBrk="0" latinLnBrk="0" hangingPunct="0">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a:t>
            </a:r>
            <a:r>
              <a:rPr lang="en-US" sz="1800" b="1" i="1" dirty="0">
                <a:solidFill>
                  <a:schemeClr val="tx1"/>
                </a:solidFill>
                <a:latin typeface="Times New Roman" panose="02020603050405020304" pitchFamily="18" charset="0"/>
                <a:cs typeface="Times New Roman" panose="02020603050405020304" pitchFamily="18" charset="0"/>
              </a:rPr>
              <a:t>The First National Quality Prize of Six Sigma</a:t>
            </a:r>
            <a:r>
              <a:rPr lang="fr-FR" sz="1800" dirty="0">
                <a:solidFill>
                  <a:schemeClr val="tx1"/>
                </a:solidFill>
                <a:latin typeface="Times New Roman" panose="02020603050405020304" pitchFamily="18" charset="0"/>
                <a:cs typeface="Times New Roman" panose="02020603050405020304" pitchFamily="18" charset="0"/>
              </a:rPr>
              <a:t>» a été décerné </a:t>
            </a:r>
          </a:p>
          <a:p>
            <a:pPr algn="just" eaLnBrk="0" latinLnBrk="0" hangingPunct="0"/>
            <a:r>
              <a:rPr lang="fr-FR" sz="1800" dirty="0">
                <a:solidFill>
                  <a:schemeClr val="tx1"/>
                </a:solidFill>
                <a:latin typeface="Times New Roman" panose="02020603050405020304" pitchFamily="18" charset="0"/>
                <a:cs typeface="Times New Roman" panose="02020603050405020304" pitchFamily="18" charset="0"/>
              </a:rPr>
              <a:t>aux deux entreprises </a:t>
            </a:r>
            <a:r>
              <a:rPr lang="fr-FR" sz="1800" i="1" dirty="0">
                <a:solidFill>
                  <a:schemeClr val="tx1"/>
                </a:solidFill>
                <a:latin typeface="Times New Roman" panose="02020603050405020304" pitchFamily="18" charset="0"/>
                <a:cs typeface="Times New Roman" panose="02020603050405020304" pitchFamily="18" charset="0"/>
              </a:rPr>
              <a:t>« Samsung »</a:t>
            </a:r>
            <a:r>
              <a:rPr lang="fr-FR" sz="1800" dirty="0">
                <a:solidFill>
                  <a:schemeClr val="tx1"/>
                </a:solidFill>
                <a:latin typeface="Times New Roman" panose="02020603050405020304" pitchFamily="18" charset="0"/>
                <a:cs typeface="Times New Roman" panose="02020603050405020304" pitchFamily="18" charset="0"/>
              </a:rPr>
              <a:t>et </a:t>
            </a:r>
            <a:r>
              <a:rPr lang="fr-FR" sz="1800" i="1" dirty="0">
                <a:solidFill>
                  <a:schemeClr val="tx1"/>
                </a:solidFill>
                <a:latin typeface="Times New Roman" panose="02020603050405020304" pitchFamily="18" charset="0"/>
                <a:cs typeface="Times New Roman" panose="02020603050405020304" pitchFamily="18" charset="0"/>
              </a:rPr>
              <a:t>« LG-DA » </a:t>
            </a:r>
            <a:r>
              <a:rPr lang="fr-FR" sz="1800" dirty="0">
                <a:solidFill>
                  <a:schemeClr val="tx1"/>
                </a:solidFill>
                <a:latin typeface="Times New Roman" panose="02020603050405020304" pitchFamily="18" charset="0"/>
                <a:cs typeface="Times New Roman" panose="02020603050405020304" pitchFamily="18" charset="0"/>
              </a:rPr>
              <a:t>;</a:t>
            </a:r>
          </a:p>
          <a:p>
            <a:pPr marL="285750" marR="0" indent="-285750" algn="just" eaLnBrk="0" latinLnBrk="0" hangingPunct="0">
              <a:lnSpc>
                <a:spcPct val="107000"/>
              </a:lnSpc>
              <a:spcAft>
                <a:spcPts val="800"/>
              </a:spcAft>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LGE se compose de trois sociétés : </a:t>
            </a:r>
            <a:r>
              <a:rPr lang="fr-FR" sz="1800" u="sng" dirty="0">
                <a:solidFill>
                  <a:schemeClr val="tx1"/>
                </a:solidFill>
                <a:latin typeface="Times New Roman" panose="02020603050405020304" pitchFamily="18" charset="0"/>
                <a:cs typeface="Times New Roman" panose="02020603050405020304" pitchFamily="18" charset="0"/>
              </a:rPr>
              <a:t>Appareil numérique, médias numériques et multimédia numérique</a:t>
            </a:r>
            <a:r>
              <a:rPr lang="fr-FR" sz="1800" dirty="0">
                <a:solidFill>
                  <a:schemeClr val="tx1"/>
                </a:solidFill>
                <a:latin typeface="Times New Roman" panose="02020603050405020304" pitchFamily="18" charset="0"/>
                <a:cs typeface="Times New Roman" panose="02020603050405020304" pitchFamily="18" charset="0"/>
              </a:rPr>
              <a:t>.</a:t>
            </a:r>
          </a:p>
          <a:p>
            <a:pPr marL="285750" indent="-285750" algn="just" eaLnBrk="0" latinLnBrk="0" hangingPunct="0">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un chiffre d'affaires total de 2,5 milliards de dollars</a:t>
            </a:r>
          </a:p>
          <a:p>
            <a:pPr marL="285750" indent="-285750" algn="just" eaLnBrk="0" latinLnBrk="0" hangingPunct="0">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Le volume total des ventes de 4,4 milliards de dollars.</a:t>
            </a:r>
          </a:p>
          <a:p>
            <a:pPr marL="285750" indent="-285750" algn="just" eaLnBrk="0" latinLnBrk="0" hangingPunct="0">
              <a:buFont typeface="Wingdings" panose="05000000000000000000" pitchFamily="2" charset="2"/>
              <a:buChar char="q"/>
            </a:pPr>
            <a:r>
              <a:rPr lang="fr-FR" sz="1800" u="sng" dirty="0">
                <a:solidFill>
                  <a:schemeClr val="tx1"/>
                </a:solidFill>
                <a:latin typeface="Times New Roman" panose="02020603050405020304" pitchFamily="18" charset="0"/>
                <a:cs typeface="Times New Roman" panose="02020603050405020304" pitchFamily="18" charset="0"/>
              </a:rPr>
              <a:t>30 filiales </a:t>
            </a:r>
            <a:r>
              <a:rPr lang="fr-FR" sz="1800" dirty="0">
                <a:solidFill>
                  <a:schemeClr val="tx1"/>
                </a:solidFill>
                <a:latin typeface="Times New Roman" panose="02020603050405020304" pitchFamily="18" charset="0"/>
                <a:cs typeface="Times New Roman" panose="02020603050405020304" pitchFamily="18" charset="0"/>
              </a:rPr>
              <a:t>à l'étranger dans en Chine, Turquie, Angleterre, Mexique, Hongrie, Inde, Vietnam, Indonésie et autres pays</a:t>
            </a:r>
          </a:p>
          <a:p>
            <a:pPr marL="285750" indent="-285750" algn="just" eaLnBrk="0" latinLnBrk="0" hangingPunct="0">
              <a:buFont typeface="Wingdings" panose="05000000000000000000" pitchFamily="2" charset="2"/>
              <a:buChar char="q"/>
            </a:pPr>
            <a:r>
              <a:rPr lang="fr-FR" sz="1800" dirty="0">
                <a:solidFill>
                  <a:schemeClr val="tx1"/>
                </a:solidFill>
                <a:latin typeface="Times New Roman" panose="02020603050405020304" pitchFamily="18" charset="0"/>
                <a:cs typeface="Times New Roman" panose="02020603050405020304" pitchFamily="18" charset="0"/>
              </a:rPr>
              <a:t>Adopte six sigma depuis 1996</a:t>
            </a:r>
            <a:endParaRPr lang="en-US" sz="1800" dirty="0">
              <a:solidFill>
                <a:schemeClr val="tx1"/>
              </a:solidFill>
              <a:latin typeface="Times New Roman" panose="02020603050405020304" pitchFamily="18" charset="0"/>
              <a:cs typeface="Times New Roman" panose="02020603050405020304" pitchFamily="18" charset="0"/>
            </a:endParaRPr>
          </a:p>
          <a:p>
            <a:pPr algn="just" eaLnBrk="0" latinLnBrk="0" hangingPunct="0"/>
            <a:endParaRPr lang="fr-FR" sz="1800" dirty="0">
              <a:solidFill>
                <a:schemeClr val="tx1"/>
              </a:solidFill>
              <a:latin typeface="Times New Roman" panose="02020603050405020304" pitchFamily="18" charset="0"/>
              <a:cs typeface="Times New Roman" panose="02020603050405020304" pitchFamily="18" charset="0"/>
            </a:endParaRPr>
          </a:p>
        </p:txBody>
      </p:sp>
      <p:sp>
        <p:nvSpPr>
          <p:cNvPr id="2" name="Text Placeholder 1">
            <a:extLst>
              <a:ext uri="{FF2B5EF4-FFF2-40B4-BE49-F238E27FC236}">
                <a16:creationId xmlns:a16="http://schemas.microsoft.com/office/drawing/2014/main" id="{461DCAE3-F6AE-F91A-6CCB-E263FB100DBB}"/>
              </a:ext>
            </a:extLst>
          </p:cNvPr>
          <p:cNvSpPr>
            <a:spLocks noGrp="1"/>
          </p:cNvSpPr>
          <p:nvPr>
            <p:ph type="body" sz="quarter" idx="10"/>
          </p:nvPr>
        </p:nvSpPr>
        <p:spPr>
          <a:xfrm>
            <a:off x="1331640" y="0"/>
            <a:ext cx="6199587" cy="1224136"/>
          </a:xfrm>
        </p:spPr>
        <p:txBody>
          <a:bodyPr/>
          <a:lstStyle/>
          <a:p>
            <a:pPr algn="ctr"/>
            <a:r>
              <a:rPr lang="en-US" altLang="ko-KR" sz="2800" b="1" u="sng" dirty="0">
                <a:latin typeface="Arial Black" panose="020B0A04020102020204" pitchFamily="34" charset="0"/>
              </a:rPr>
              <a:t>CAS 2 : LG Entreprise d'appareils numériques</a:t>
            </a:r>
            <a:endParaRPr lang="ko-KR" altLang="en-US" sz="2800" b="1" u="sng" dirty="0">
              <a:latin typeface="Arial Black" panose="020B0A04020102020204" pitchFamily="34" charset="0"/>
            </a:endParaRPr>
          </a:p>
        </p:txBody>
      </p:sp>
      <p:pic>
        <p:nvPicPr>
          <p:cNvPr id="3074" name="Picture 2" descr="Cosmos-LG - Cosmos - Leader de la distribution des produits  électro-domestiques et Hi-Tech au Maroc.">
            <a:extLst>
              <a:ext uri="{FF2B5EF4-FFF2-40B4-BE49-F238E27FC236}">
                <a16:creationId xmlns:a16="http://schemas.microsoft.com/office/drawing/2014/main" id="{0D7DE8A4-D530-00B6-98DD-7F8CE1C40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65609"/>
            <a:ext cx="2051298" cy="892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28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additive="base">
                                        <p:cTn id="11" dur="500" fill="hold"/>
                                        <p:tgtEl>
                                          <p:spTgt spid="3074"/>
                                        </p:tgtEl>
                                        <p:attrNameLst>
                                          <p:attrName>ppt_x</p:attrName>
                                        </p:attrNameLst>
                                      </p:cBhvr>
                                      <p:tavLst>
                                        <p:tav tm="0">
                                          <p:val>
                                            <p:strVal val="#ppt_x"/>
                                          </p:val>
                                        </p:tav>
                                        <p:tav tm="100000">
                                          <p:val>
                                            <p:strVal val="#ppt_x"/>
                                          </p:val>
                                        </p:tav>
                                      </p:tavLst>
                                    </p:anim>
                                    <p:anim calcmode="lin" valueType="num">
                                      <p:cBhvr additive="base">
                                        <p:cTn id="1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1000"/>
                                        <p:tgtEl>
                                          <p:spTgt spid="3">
                                            <p:txEl>
                                              <p:pRg st="9" end="9"/>
                                            </p:txEl>
                                          </p:spTgt>
                                        </p:tgtEl>
                                      </p:cBhvr>
                                    </p:animEffect>
                                    <p:anim calcmode="lin" valueType="num">
                                      <p:cBhvr>
                                        <p:cTn id="4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1000"/>
                                        <p:tgtEl>
                                          <p:spTgt spid="3">
                                            <p:txEl>
                                              <p:pRg st="10" end="10"/>
                                            </p:txEl>
                                          </p:spTgt>
                                        </p:tgtEl>
                                      </p:cBhvr>
                                    </p:animEffect>
                                    <p:anim calcmode="lin" valueType="num">
                                      <p:cBhvr>
                                        <p:cTn id="5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762BE76-38C3-712E-2789-0F297F894D1F}"/>
              </a:ext>
            </a:extLst>
          </p:cNvPr>
          <p:cNvSpPr>
            <a:spLocks noGrp="1"/>
          </p:cNvSpPr>
          <p:nvPr>
            <p:ph type="body" sz="quarter" idx="11"/>
          </p:nvPr>
        </p:nvSpPr>
        <p:spPr>
          <a:xfrm>
            <a:off x="0" y="555526"/>
            <a:ext cx="9144000" cy="144016"/>
          </a:xfrm>
        </p:spPr>
        <p:txBody>
          <a:bodyPr/>
          <a:lstStyle/>
          <a:p>
            <a:r>
              <a:rPr lang="fr-FR" b="1" i="1" dirty="0"/>
              <a:t>La nécessité de Six Sigma:</a:t>
            </a:r>
          </a:p>
          <a:p>
            <a:endParaRPr lang="fr-FR" dirty="0"/>
          </a:p>
        </p:txBody>
      </p:sp>
      <p:sp>
        <p:nvSpPr>
          <p:cNvPr id="3" name="Espace réservé du texte 2">
            <a:extLst>
              <a:ext uri="{FF2B5EF4-FFF2-40B4-BE49-F238E27FC236}">
                <a16:creationId xmlns:a16="http://schemas.microsoft.com/office/drawing/2014/main" id="{91985011-A8A2-8727-8675-128F8A8FC092}"/>
              </a:ext>
            </a:extLst>
          </p:cNvPr>
          <p:cNvSpPr>
            <a:spLocks noGrp="1"/>
          </p:cNvSpPr>
          <p:nvPr>
            <p:ph type="body" sz="quarter" idx="12"/>
          </p:nvPr>
        </p:nvSpPr>
        <p:spPr>
          <a:xfrm>
            <a:off x="467544" y="699542"/>
            <a:ext cx="8280920" cy="4176464"/>
          </a:xfrm>
        </p:spPr>
        <p:txBody>
          <a:bodyPr/>
          <a:lstStyle/>
          <a:p>
            <a:pPr marL="228600" marR="0" algn="just" eaLnBrk="0" latinLnBrk="0" hangingPunct="0">
              <a:lnSpc>
                <a:spcPct val="107000"/>
              </a:lnSpc>
              <a:spcBef>
                <a:spcPts val="0"/>
              </a:spcBef>
              <a:spcAft>
                <a:spcPts val="800"/>
              </a:spcAft>
            </a:pPr>
            <a:r>
              <a:rPr lang="fr-FR" sz="1800" dirty="0">
                <a:latin typeface="Times New Roman" panose="02020603050405020304" pitchFamily="18" charset="0"/>
                <a:cs typeface="Times New Roman" panose="02020603050405020304" pitchFamily="18" charset="0"/>
              </a:rPr>
              <a:t>	Au début des années 1990, l'entreprise s'est  concentrée sur combinassions entre  du capital et du travail, puisqu'il y avait :</a:t>
            </a:r>
          </a:p>
          <a:p>
            <a:pPr marL="514350" algn="just" eaLnBrk="0" latinLnBrk="0" hangingPunct="0">
              <a:lnSpc>
                <a:spcPct val="107000"/>
              </a:lnSpc>
              <a:spcBef>
                <a:spcPts val="0"/>
              </a:spcBef>
              <a:spcAft>
                <a:spcPts val="800"/>
              </a:spcAft>
              <a:buFont typeface="Wingdings" panose="05000000000000000000" pitchFamily="2" charset="2"/>
              <a:buChar char="ü"/>
            </a:pPr>
            <a:r>
              <a:rPr lang="fr-FR" sz="1800" dirty="0">
                <a:latin typeface="Times New Roman" panose="02020603050405020304" pitchFamily="18" charset="0"/>
                <a:cs typeface="Times New Roman" panose="02020603050405020304" pitchFamily="18" charset="0"/>
              </a:rPr>
              <a:t> Nombreux grèves à la fin des années 1980. </a:t>
            </a:r>
          </a:p>
          <a:p>
            <a:pPr marL="514350" algn="just" eaLnBrk="0" latinLnBrk="0" hangingPunct="0">
              <a:lnSpc>
                <a:spcPct val="107000"/>
              </a:lnSpc>
              <a:spcBef>
                <a:spcPts val="0"/>
              </a:spcBef>
              <a:spcAft>
                <a:spcPts val="800"/>
              </a:spcAft>
              <a:buFont typeface="Wingdings" panose="05000000000000000000" pitchFamily="2" charset="2"/>
              <a:buChar char="ü"/>
            </a:pPr>
            <a:r>
              <a:rPr lang="fr-FR" sz="1800" dirty="0">
                <a:latin typeface="Times New Roman" panose="02020603050405020304" pitchFamily="18" charset="0"/>
                <a:cs typeface="Times New Roman" panose="02020603050405020304" pitchFamily="18" charset="0"/>
              </a:rPr>
              <a:t> Baisse des prix est devenu le principal enjeu commercial pour compétitivité sur le marché international.</a:t>
            </a:r>
          </a:p>
          <a:p>
            <a:pPr marL="228600" algn="just" eaLnBrk="0" latinLnBrk="0" hangingPunct="0">
              <a:lnSpc>
                <a:spcPct val="107000"/>
              </a:lnSpc>
              <a:spcBef>
                <a:spcPts val="0"/>
              </a:spcBef>
              <a:spcAft>
                <a:spcPts val="800"/>
              </a:spcAft>
            </a:pPr>
            <a:r>
              <a:rPr lang="fr-FR" sz="1800" dirty="0">
                <a:latin typeface="Times New Roman" panose="02020603050405020304" pitchFamily="18" charset="0"/>
                <a:cs typeface="Times New Roman" panose="02020603050405020304" pitchFamily="18" charset="0"/>
              </a:rPr>
              <a:t>	LGE-DA a adopté le concept Six Sigma à partir de 1996. En ce qui concerne la gestion de la qualité concernée, le AQL (Niveau de Qualité Acceptable) était approximativement au Niveau 3 σ jusqu'en 1991. </a:t>
            </a:r>
          </a:p>
          <a:p>
            <a:pPr marL="228600" marR="0" algn="just" eaLnBrk="0" latinLnBrk="0" hangingPunct="0">
              <a:lnSpc>
                <a:spcPct val="107000"/>
              </a:lnSpc>
              <a:spcBef>
                <a:spcPts val="0"/>
              </a:spcBef>
              <a:spcAft>
                <a:spcPts val="800"/>
              </a:spcAft>
            </a:pPr>
            <a:r>
              <a:rPr lang="fr-FR" sz="1800" dirty="0">
                <a:latin typeface="Times New Roman" panose="02020603050405020304" pitchFamily="18" charset="0"/>
                <a:cs typeface="Times New Roman" panose="02020603050405020304" pitchFamily="18" charset="0"/>
              </a:rPr>
              <a:t>	Depuis 1992, l'entreprise est devenue réussi à améliorer son niveau de qualité à 4σ.En 1996, elle a adopté Six Sigma, se mettant au défi pour atteindre l'objectif du niveau de qualité 6σ dans un quelques années.</a:t>
            </a:r>
          </a:p>
        </p:txBody>
      </p:sp>
    </p:spTree>
    <p:extLst>
      <p:ext uri="{BB962C8B-B14F-4D97-AF65-F5344CB8AC3E}">
        <p14:creationId xmlns:p14="http://schemas.microsoft.com/office/powerpoint/2010/main" val="269742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8BE2EEF-F90E-E635-64AE-A25D64E78FEB}"/>
              </a:ext>
            </a:extLst>
          </p:cNvPr>
          <p:cNvSpPr>
            <a:spLocks noGrp="1"/>
          </p:cNvSpPr>
          <p:nvPr>
            <p:ph type="body" sz="quarter" idx="10"/>
          </p:nvPr>
        </p:nvSpPr>
        <p:spPr>
          <a:xfrm>
            <a:off x="1706384" y="555526"/>
            <a:ext cx="6568879" cy="576064"/>
          </a:xfrm>
        </p:spPr>
        <p:txBody>
          <a:bodyPr anchor="ctr"/>
          <a:lstStyle/>
          <a:p>
            <a:pPr eaLnBrk="0" latinLnBrk="0" hangingPunct="0"/>
            <a:endParaRPr lang="fr-FR" sz="5400" b="1" dirty="0">
              <a:ln w="12700">
                <a:solidFill>
                  <a:srgbClr val="FFFF00"/>
                </a:solidFill>
              </a:ln>
              <a:solidFill>
                <a:schemeClr val="accent6"/>
              </a:solidFill>
              <a:effectLst>
                <a:glow rad="127000">
                  <a:schemeClr val="bg1"/>
                </a:glow>
              </a:effectLst>
              <a:latin typeface="Algerian" panose="04020705040A02060702" pitchFamily="82" charset="0"/>
            </a:endParaRPr>
          </a:p>
          <a:p>
            <a:pPr eaLnBrk="0" latinLnBrk="0" hangingPunct="0"/>
            <a:r>
              <a:rPr lang="fr-FR" sz="5400" b="1" dirty="0">
                <a:ln w="12700">
                  <a:solidFill>
                    <a:srgbClr val="FFFF00"/>
                  </a:solidFill>
                </a:ln>
                <a:solidFill>
                  <a:schemeClr val="accent6"/>
                </a:solidFill>
                <a:effectLst>
                  <a:glow rad="127000">
                    <a:schemeClr val="bg1"/>
                  </a:glow>
                </a:effectLst>
                <a:latin typeface="Algerian" panose="04020705040A02060702" pitchFamily="82" charset="0"/>
              </a:rPr>
              <a:t>Conclusion</a:t>
            </a:r>
          </a:p>
          <a:p>
            <a:pPr eaLnBrk="0" latinLnBrk="0" hangingPunct="0"/>
            <a:endParaRPr lang="fr-FR" sz="5400" b="1" dirty="0">
              <a:ln w="12700">
                <a:solidFill>
                  <a:srgbClr val="FFFF00"/>
                </a:solidFill>
              </a:ln>
              <a:solidFill>
                <a:schemeClr val="accent6"/>
              </a:solidFill>
              <a:effectLst>
                <a:glow rad="127000">
                  <a:schemeClr val="bg1"/>
                </a:glow>
              </a:effectLst>
              <a:latin typeface="Algerian" panose="04020705040A02060702" pitchFamily="82" charset="0"/>
            </a:endParaRPr>
          </a:p>
        </p:txBody>
      </p:sp>
      <p:sp>
        <p:nvSpPr>
          <p:cNvPr id="3" name="Espace réservé du texte 2">
            <a:extLst>
              <a:ext uri="{FF2B5EF4-FFF2-40B4-BE49-F238E27FC236}">
                <a16:creationId xmlns:a16="http://schemas.microsoft.com/office/drawing/2014/main" id="{74776210-3C9F-46B9-CAE6-7F0B078875CD}"/>
              </a:ext>
            </a:extLst>
          </p:cNvPr>
          <p:cNvSpPr>
            <a:spLocks noGrp="1"/>
          </p:cNvSpPr>
          <p:nvPr>
            <p:ph type="body" sz="quarter" idx="11"/>
          </p:nvPr>
        </p:nvSpPr>
        <p:spPr>
          <a:xfrm>
            <a:off x="1907704" y="699542"/>
            <a:ext cx="7056784" cy="4104456"/>
          </a:xfrm>
        </p:spPr>
        <p:txBody>
          <a:bodyPr/>
          <a:lstStyle/>
          <a:p>
            <a:pPr algn="just" eaLnBrk="0" latinLnBrk="0" hangingPunct="0"/>
            <a:r>
              <a:rPr lang="fr-FR" sz="1800" dirty="0">
                <a:solidFill>
                  <a:schemeClr val="tx1"/>
                </a:solidFill>
              </a:rPr>
              <a:t>	</a:t>
            </a:r>
            <a:r>
              <a:rPr lang="fr-FR" sz="1800" dirty="0">
                <a:solidFill>
                  <a:schemeClr val="tx1"/>
                </a:solidFill>
                <a:latin typeface="Times New Roman" panose="02020603050405020304" pitchFamily="18" charset="0"/>
                <a:cs typeface="Times New Roman" panose="02020603050405020304" pitchFamily="18" charset="0"/>
              </a:rPr>
              <a:t>Les praticiens expérimentés des méthodes statistiques telles que la conception d'expériences devraient apprendre le langage   Six Sigma et aider à intégrer de nouvelles méthodes dans le processus  Six Sigma pour améliorer son efficacité.</a:t>
            </a:r>
          </a:p>
          <a:p>
            <a:pPr algn="just" eaLnBrk="0" latinLnBrk="0" hangingPunct="0"/>
            <a:endParaRPr lang="fr-FR" dirty="0"/>
          </a:p>
        </p:txBody>
      </p:sp>
    </p:spTree>
    <p:extLst>
      <p:ext uri="{BB962C8B-B14F-4D97-AF65-F5344CB8AC3E}">
        <p14:creationId xmlns:p14="http://schemas.microsoft.com/office/powerpoint/2010/main" val="41829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ircle(in)">
                                      <p:cBhvr>
                                        <p:cTn id="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67644" y="2281104"/>
            <a:ext cx="6408712" cy="576063"/>
          </a:xfrm>
        </p:spPr>
        <p:txBody>
          <a:bodyPr/>
          <a:lstStyle/>
          <a:p>
            <a:pPr eaLnBrk="0" latinLnBrk="0" hangingPunct="0"/>
            <a:r>
              <a:rPr lang="fr-FR" altLang="ko-KR" sz="5400" b="1" dirty="0">
                <a:ln w="12700">
                  <a:solidFill>
                    <a:srgbClr val="FFFF00"/>
                  </a:solidFill>
                </a:ln>
                <a:solidFill>
                  <a:schemeClr val="accent6"/>
                </a:solidFill>
                <a:effectLst>
                  <a:glow rad="127000">
                    <a:schemeClr val="bg1"/>
                  </a:glow>
                </a:effectLst>
                <a:latin typeface="Algerian" panose="04020705040A02060702" pitchFamily="82" charset="0"/>
              </a:rPr>
              <a:t>Merci pour votre attention</a:t>
            </a:r>
          </a:p>
        </p:txBody>
      </p:sp>
      <p:sp>
        <p:nvSpPr>
          <p:cNvPr id="4" name="Oval 3"/>
          <p:cNvSpPr/>
          <p:nvPr/>
        </p:nvSpPr>
        <p:spPr>
          <a:xfrm>
            <a:off x="2824628" y="819150"/>
            <a:ext cx="3499972" cy="3499972"/>
          </a:xfrm>
          <a:prstGeom prst="ellipse">
            <a:avLst/>
          </a:prstGeom>
          <a:noFill/>
          <a:ln w="12700">
            <a:solidFill>
              <a:schemeClr val="tx1">
                <a:alpha val="4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145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A94ED4B-05AF-25B4-0AB3-B1BE29A84D3A}"/>
              </a:ext>
            </a:extLst>
          </p:cNvPr>
          <p:cNvPicPr>
            <a:picLocks noChangeAspect="1"/>
          </p:cNvPicPr>
          <p:nvPr/>
        </p:nvPicPr>
        <p:blipFill>
          <a:blip r:embed="rId2"/>
          <a:stretch>
            <a:fillRect/>
          </a:stretch>
        </p:blipFill>
        <p:spPr>
          <a:xfrm>
            <a:off x="1979712" y="3343444"/>
            <a:ext cx="2173330" cy="1800056"/>
          </a:xfrm>
          <a:prstGeom prst="rect">
            <a:avLst/>
          </a:prstGeom>
        </p:spPr>
      </p:pic>
      <p:pic>
        <p:nvPicPr>
          <p:cNvPr id="5" name="Image 4">
            <a:extLst>
              <a:ext uri="{FF2B5EF4-FFF2-40B4-BE49-F238E27FC236}">
                <a16:creationId xmlns:a16="http://schemas.microsoft.com/office/drawing/2014/main" id="{A0D496F5-E8E3-5114-C94C-3CAF8E37EFAB}"/>
              </a:ext>
            </a:extLst>
          </p:cNvPr>
          <p:cNvPicPr>
            <a:picLocks noChangeAspect="1"/>
          </p:cNvPicPr>
          <p:nvPr/>
        </p:nvPicPr>
        <p:blipFill>
          <a:blip r:embed="rId3"/>
          <a:stretch>
            <a:fillRect/>
          </a:stretch>
        </p:blipFill>
        <p:spPr>
          <a:xfrm>
            <a:off x="4153042" y="3343444"/>
            <a:ext cx="2434150" cy="1800056"/>
          </a:xfrm>
          <a:prstGeom prst="rect">
            <a:avLst/>
          </a:prstGeom>
        </p:spPr>
      </p:pic>
      <p:pic>
        <p:nvPicPr>
          <p:cNvPr id="6" name="Image 5">
            <a:extLst>
              <a:ext uri="{FF2B5EF4-FFF2-40B4-BE49-F238E27FC236}">
                <a16:creationId xmlns:a16="http://schemas.microsoft.com/office/drawing/2014/main" id="{6E479B90-6DA4-5D0E-DD63-3350A9B9E971}"/>
              </a:ext>
            </a:extLst>
          </p:cNvPr>
          <p:cNvPicPr>
            <a:picLocks noChangeAspect="1"/>
          </p:cNvPicPr>
          <p:nvPr/>
        </p:nvPicPr>
        <p:blipFill>
          <a:blip r:embed="rId4"/>
          <a:stretch>
            <a:fillRect/>
          </a:stretch>
        </p:blipFill>
        <p:spPr>
          <a:xfrm>
            <a:off x="6587192" y="3360289"/>
            <a:ext cx="2593320" cy="1800056"/>
          </a:xfrm>
          <a:prstGeom prst="rect">
            <a:avLst/>
          </a:prstGeom>
        </p:spPr>
      </p:pic>
      <p:sp>
        <p:nvSpPr>
          <p:cNvPr id="9" name="ZoneTexte 8">
            <a:extLst>
              <a:ext uri="{FF2B5EF4-FFF2-40B4-BE49-F238E27FC236}">
                <a16:creationId xmlns:a16="http://schemas.microsoft.com/office/drawing/2014/main" id="{181116DC-7EBF-D8C8-6B22-424B7A7308E3}"/>
              </a:ext>
            </a:extLst>
          </p:cNvPr>
          <p:cNvSpPr txBox="1"/>
          <p:nvPr/>
        </p:nvSpPr>
        <p:spPr>
          <a:xfrm>
            <a:off x="2123728" y="548605"/>
            <a:ext cx="6912768" cy="2031325"/>
          </a:xfrm>
          <a:prstGeom prst="rect">
            <a:avLst/>
          </a:prstGeom>
          <a:noFill/>
        </p:spPr>
        <p:txBody>
          <a:bodyPr wrap="square">
            <a:spAutoFit/>
          </a:bodyPr>
          <a:lstStyle/>
          <a:p>
            <a:pPr algn="just" eaLnBrk="0" latinLnBrk="0" hangingPunct="0"/>
            <a:r>
              <a:rPr lang="fr-FR" dirty="0">
                <a:solidFill>
                  <a:schemeClr val="tx1"/>
                </a:solidFill>
                <a:latin typeface="Times New Roman" panose="02020603050405020304" pitchFamily="18" charset="0"/>
                <a:cs typeface="Times New Roman" panose="02020603050405020304" pitchFamily="18" charset="0"/>
              </a:rPr>
              <a:t>	La méthode a d’abord été appliquée à des processus industriels avant d’être élargie à tous les types de processus, notamment administratifs, logistiques, commerciaux et d'économie d'énergie.</a:t>
            </a:r>
          </a:p>
          <a:p>
            <a:pPr algn="just" eaLnBrk="0" latinLnBrk="0" hangingPunct="0"/>
            <a:r>
              <a:rPr lang="fr-FR" dirty="0">
                <a:latin typeface="Times New Roman" panose="02020603050405020304" pitchFamily="18" charset="0"/>
                <a:cs typeface="Times New Roman" panose="02020603050405020304" pitchFamily="18" charset="0"/>
              </a:rPr>
              <a:t>	</a:t>
            </a:r>
          </a:p>
          <a:p>
            <a:pPr algn="just" eaLnBrk="0" latinLnBrk="0" hangingPunct="0"/>
            <a:r>
              <a:rPr lang="fr-FR" dirty="0">
                <a:solidFill>
                  <a:schemeClr val="tx1"/>
                </a:solidFill>
                <a:latin typeface="Times New Roman" panose="02020603050405020304" pitchFamily="18" charset="0"/>
                <a:cs typeface="Times New Roman" panose="02020603050405020304" pitchFamily="18" charset="0"/>
              </a:rPr>
              <a:t>	Au début des années 2000, elle connaît un essor en raison de la complexité des organisations et de l'internationalisation des processus qui imposent une vision mondiale des problèmes.</a:t>
            </a:r>
          </a:p>
        </p:txBody>
      </p:sp>
    </p:spTree>
    <p:extLst>
      <p:ext uri="{BB962C8B-B14F-4D97-AF65-F5344CB8AC3E}">
        <p14:creationId xmlns:p14="http://schemas.microsoft.com/office/powerpoint/2010/main" val="76561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ck Arc 14"/>
          <p:cNvSpPr/>
          <p:nvPr/>
        </p:nvSpPr>
        <p:spPr>
          <a:xfrm rot="16200000">
            <a:off x="4272193" y="987377"/>
            <a:ext cx="599615" cy="60001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 name="Text Placeholder 1">
            <a:extLst>
              <a:ext uri="{FF2B5EF4-FFF2-40B4-BE49-F238E27FC236}">
                <a16:creationId xmlns:a16="http://schemas.microsoft.com/office/drawing/2014/main" id="{DCACF4BB-2FB2-E169-E4C5-BE1DAE9149FF}"/>
              </a:ext>
            </a:extLst>
          </p:cNvPr>
          <p:cNvSpPr>
            <a:spLocks noGrp="1"/>
          </p:cNvSpPr>
          <p:nvPr>
            <p:ph type="body" sz="quarter" idx="10"/>
          </p:nvPr>
        </p:nvSpPr>
        <p:spPr>
          <a:xfrm>
            <a:off x="1714182" y="1801985"/>
            <a:ext cx="5715635" cy="1754326"/>
          </a:xfrm>
          <a:noFill/>
        </p:spPr>
        <p:txBody>
          <a:bodyPr wrap="square" anchor="ctr">
            <a:spAutoFit/>
          </a:bodyPr>
          <a:lstStyle/>
          <a:p>
            <a:pPr eaLnBrk="0" latinLnBrk="0" hangingPunct="0"/>
            <a:r>
              <a:rPr lang="fr-FR" sz="5400" b="1" dirty="0">
                <a:ln w="12700">
                  <a:solidFill>
                    <a:srgbClr val="FFFF00"/>
                  </a:solidFill>
                </a:ln>
                <a:solidFill>
                  <a:schemeClr val="accent6"/>
                </a:solidFill>
                <a:effectLst>
                  <a:glow rad="127000">
                    <a:schemeClr val="bg1"/>
                  </a:glow>
                </a:effectLst>
                <a:latin typeface="Algerian" panose="04020705040A02060702" pitchFamily="82" charset="0"/>
              </a:rPr>
              <a:t>Généralités sur SIX SIGMA</a:t>
            </a:r>
          </a:p>
        </p:txBody>
      </p:sp>
    </p:spTree>
    <p:extLst>
      <p:ext uri="{BB962C8B-B14F-4D97-AF65-F5344CB8AC3E}">
        <p14:creationId xmlns:p14="http://schemas.microsoft.com/office/powerpoint/2010/main" val="323940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5096" b="25096"/>
          <a:stretch>
            <a:fillRect/>
          </a:stretch>
        </p:blipFill>
        <p:spPr>
          <a:xfrm>
            <a:off x="1" y="0"/>
            <a:ext cx="9144000" cy="2248586"/>
          </a:xfrm>
        </p:spPr>
      </p:pic>
      <p:sp>
        <p:nvSpPr>
          <p:cNvPr id="2" name="Text Placeholder 1"/>
          <p:cNvSpPr>
            <a:spLocks noGrp="1"/>
          </p:cNvSpPr>
          <p:nvPr>
            <p:ph type="body" sz="quarter" idx="10"/>
          </p:nvPr>
        </p:nvSpPr>
        <p:spPr>
          <a:xfrm>
            <a:off x="0" y="824284"/>
            <a:ext cx="9144000" cy="464245"/>
          </a:xfrm>
        </p:spPr>
        <p:txBody>
          <a:bodyPr anchor="ctr"/>
          <a:lstStyle/>
          <a:p>
            <a:r>
              <a:rPr lang="fr-FR" altLang="ko-KR" b="1" u="sng" dirty="0">
                <a:solidFill>
                  <a:schemeClr val="bg1"/>
                </a:solidFill>
              </a:rPr>
              <a:t>Définition de six SIGMA</a:t>
            </a:r>
          </a:p>
        </p:txBody>
      </p:sp>
      <p:sp>
        <p:nvSpPr>
          <p:cNvPr id="3" name="Text Placeholder 2"/>
          <p:cNvSpPr>
            <a:spLocks noGrp="1"/>
          </p:cNvSpPr>
          <p:nvPr>
            <p:ph type="body" sz="quarter" idx="11"/>
          </p:nvPr>
        </p:nvSpPr>
        <p:spPr>
          <a:xfrm>
            <a:off x="215516" y="2454238"/>
            <a:ext cx="8712968" cy="1588127"/>
          </a:xfrm>
          <a:noFill/>
        </p:spPr>
        <p:txBody>
          <a:bodyPr wrap="square">
            <a:spAutoFit/>
          </a:bodyPr>
          <a:lstStyle/>
          <a:p>
            <a:pPr marL="285750" indent="-285750" algn="just" defTabSz="361950" eaLnBrk="0" latinLnBrk="0" hangingPunct="0">
              <a:buFont typeface="Wingdings" panose="05000000000000000000" pitchFamily="2" charset="2"/>
              <a:buChar char="ü"/>
            </a:pPr>
            <a:r>
              <a:rPr lang="fr-FR" sz="1800" dirty="0">
                <a:solidFill>
                  <a:schemeClr val="tx1"/>
                </a:solidFill>
                <a:latin typeface="Times New Roman" panose="02020603050405020304" pitchFamily="18" charset="0"/>
                <a:cs typeface="Times New Roman" panose="02020603050405020304" pitchFamily="18" charset="0"/>
              </a:rPr>
              <a:t>C’est une méthode d’amélioration de la qualité et de la profitabilité reposant sur la maîtrise statistique des procédés (MSP).</a:t>
            </a:r>
          </a:p>
          <a:p>
            <a:pPr marL="285750" indent="-285750" algn="just" defTabSz="361950" eaLnBrk="0" latinLnBrk="0" hangingPunct="0">
              <a:buFont typeface="Wingdings" panose="05000000000000000000" pitchFamily="2" charset="2"/>
              <a:buChar char="ü"/>
            </a:pPr>
            <a:r>
              <a:rPr lang="fr-FR" sz="1800" dirty="0">
                <a:solidFill>
                  <a:schemeClr val="tx1"/>
                </a:solidFill>
                <a:latin typeface="Times New Roman" panose="02020603050405020304" pitchFamily="18" charset="0"/>
                <a:cs typeface="Times New Roman" panose="02020603050405020304" pitchFamily="18" charset="0"/>
              </a:rPr>
              <a:t>C’est aussi un mode de management  qui repose sur une organisation très encadrée dédiée à la conduite.</a:t>
            </a:r>
          </a:p>
          <a:p>
            <a:pPr algn="just" defTabSz="361950" eaLnBrk="0" latinLnBrk="0" hangingPunct="0"/>
            <a:endParaRPr lang="en-US" altLang="ko-KR" sz="1800" dirty="0">
              <a:solidFill>
                <a:schemeClr val="tx1"/>
              </a:solidFill>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DDD57E15-BA04-C9B2-8DDA-5699DC9FCBE7}"/>
              </a:ext>
            </a:extLst>
          </p:cNvPr>
          <p:cNvSpPr txBox="1"/>
          <p:nvPr/>
        </p:nvSpPr>
        <p:spPr>
          <a:xfrm>
            <a:off x="683568" y="3897152"/>
            <a:ext cx="7776864" cy="646331"/>
          </a:xfrm>
          <a:prstGeom prst="rect">
            <a:avLst/>
          </a:prstGeom>
          <a:noFill/>
        </p:spPr>
        <p:txBody>
          <a:bodyPr wrap="square">
            <a:spAutoFit/>
          </a:bodyPr>
          <a:lstStyle>
            <a:defPPr>
              <a:defRPr lang="ko-KR"/>
            </a:defPPr>
            <a:lvl1pPr algn="just" defTabSz="361950" eaLnBrk="0" latinLnBrk="0" hangingPunct="0">
              <a:defRPr>
                <a:latin typeface="Times New Roman" panose="02020603050405020304" pitchFamily="18" charset="0"/>
                <a:cs typeface="Times New Roman" panose="02020603050405020304" pitchFamily="18" charset="0"/>
              </a:defRPr>
            </a:lvl1pPr>
          </a:lstStyle>
          <a:p>
            <a:pPr marL="285750" indent="-285750" algn="ctr">
              <a:buFont typeface="Wingdings" panose="05000000000000000000" pitchFamily="2" charset="2"/>
              <a:buChar char="v"/>
            </a:pPr>
            <a:r>
              <a:rPr lang="fr-FR" b="1" dirty="0"/>
              <a:t>Dans la gestion </a:t>
            </a:r>
            <a:r>
              <a:rPr lang="fr-FR" altLang="en-US" b="1" dirty="0"/>
              <a:t> </a:t>
            </a:r>
            <a:r>
              <a:rPr lang="fr-FR" b="1" dirty="0"/>
              <a:t>de la qualité, Six  Sigma signifie </a:t>
            </a:r>
            <a:r>
              <a:rPr lang="fr-FR" altLang="en-US" b="1" dirty="0"/>
              <a:t> </a:t>
            </a:r>
            <a:r>
              <a:rPr lang="fr-FR" b="1" dirty="0"/>
              <a:t>une qualité avec </a:t>
            </a:r>
            <a:r>
              <a:rPr lang="fr-FR" altLang="en-US" b="1" dirty="0"/>
              <a:t> </a:t>
            </a:r>
            <a:r>
              <a:rPr lang="fr-FR" b="1" dirty="0"/>
              <a:t>un taux de zéro </a:t>
            </a:r>
            <a:r>
              <a:rPr lang="fr-FR" altLang="en-US" b="1" dirty="0"/>
              <a:t> </a:t>
            </a:r>
            <a:r>
              <a:rPr lang="fr-FR" b="1" dirty="0"/>
              <a:t>faute</a:t>
            </a:r>
          </a:p>
        </p:txBody>
      </p:sp>
    </p:spTree>
    <p:extLst>
      <p:ext uri="{BB962C8B-B14F-4D97-AF65-F5344CB8AC3E}">
        <p14:creationId xmlns:p14="http://schemas.microsoft.com/office/powerpoint/2010/main" val="310123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b="1" dirty="0"/>
              <a:t>Qu'est-ce que le sigma ?</a:t>
            </a:r>
          </a:p>
        </p:txBody>
      </p:sp>
      <p:sp>
        <p:nvSpPr>
          <p:cNvPr id="3" name="Espace réservé du texte 2"/>
          <p:cNvSpPr>
            <a:spLocks noGrp="1"/>
          </p:cNvSpPr>
          <p:nvPr>
            <p:ph type="body" sz="quarter" idx="11"/>
          </p:nvPr>
        </p:nvSpPr>
        <p:spPr>
          <a:xfrm>
            <a:off x="2270717" y="562139"/>
            <a:ext cx="6552728" cy="2808312"/>
          </a:xfrm>
        </p:spPr>
        <p:txBody>
          <a:bodyPr/>
          <a:lstStyle/>
          <a:p>
            <a:pPr algn="just" defTabSz="361950" eaLnBrk="0" latinLnBrk="0" hangingPunct="0"/>
            <a:r>
              <a:rPr lang="fr-FR" dirty="0">
                <a:solidFill>
                  <a:schemeClr val="tx1"/>
                </a:solidFill>
              </a:rPr>
              <a:t>	</a:t>
            </a:r>
            <a:r>
              <a:rPr lang="fr-FR" sz="1400" dirty="0">
                <a:solidFill>
                  <a:schemeClr val="tx1"/>
                </a:solidFill>
                <a:latin typeface="Times New Roman" panose="02020603050405020304" pitchFamily="18" charset="0"/>
                <a:cs typeface="Times New Roman" panose="02020603050405020304" pitchFamily="18" charset="0"/>
              </a:rPr>
              <a:t>En statistiques, la lettre grecque sigma σ désigne l'écart type ; « Six Sigma » signifie donc « six fois l'écart type ». L'écart type pouvant être assimilé à la dispersion d'un processus, on parle aussi d'étendue comme paramètre de dispersion : l'étendue R (range en anglais) est la différence entre la valeur maxi et la valeur mini d'un échantillon. Au sens mathématique, l'écart type est la racine carrée de la variance.</a:t>
            </a:r>
          </a:p>
          <a:p>
            <a:pPr algn="just" defTabSz="361950" eaLnBrk="0" latinLnBrk="0" hangingPunct="0"/>
            <a:r>
              <a:rPr lang="fr-FR" sz="1400" dirty="0">
                <a:solidFill>
                  <a:schemeClr val="tx1"/>
                </a:solidFill>
                <a:latin typeface="Times New Roman" panose="02020603050405020304" pitchFamily="18" charset="0"/>
                <a:cs typeface="Times New Roman" panose="02020603050405020304" pitchFamily="18" charset="0"/>
              </a:rPr>
              <a:t>	</a:t>
            </a:r>
          </a:p>
          <a:p>
            <a:pPr algn="just" defTabSz="361950" eaLnBrk="0" latinLnBrk="0" hangingPunct="0"/>
            <a:r>
              <a:rPr lang="fr-FR" sz="1400" dirty="0">
                <a:solidFill>
                  <a:schemeClr val="tx1"/>
                </a:solidFill>
                <a:latin typeface="Times New Roman" panose="02020603050405020304" pitchFamily="18" charset="0"/>
                <a:cs typeface="Times New Roman" panose="02020603050405020304" pitchFamily="18" charset="0"/>
              </a:rPr>
              <a:t>	La méthode consiste à faire en sorte que tous les éléments issus d'un processus soient compris dans un intervalle s'éloignant au maximum de six sigma par rapport à la moyenne générale des éléments issus   de ce processus. En réduisant la variabilité des produits du processus, on réduit le risque de voir le produit (ou service) rejeté par son destinataire car en dehors de ses attentes ou spécifications.</a:t>
            </a:r>
          </a:p>
        </p:txBody>
      </p:sp>
      <p:cxnSp>
        <p:nvCxnSpPr>
          <p:cNvPr id="6" name="Connecteur droit avec flèche 5"/>
          <p:cNvCxnSpPr/>
          <p:nvPr/>
        </p:nvCxnSpPr>
        <p:spPr>
          <a:xfrm>
            <a:off x="6838874" y="3233047"/>
            <a:ext cx="0" cy="172819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7" name="Connecteur droit avec flèche 6"/>
          <p:cNvCxnSpPr/>
          <p:nvPr/>
        </p:nvCxnSpPr>
        <p:spPr>
          <a:xfrm flipV="1">
            <a:off x="4355976" y="3233047"/>
            <a:ext cx="0" cy="172819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0" name="ZoneTexte 9"/>
          <p:cNvSpPr txBox="1"/>
          <p:nvPr/>
        </p:nvSpPr>
        <p:spPr>
          <a:xfrm>
            <a:off x="3203849" y="3912477"/>
            <a:ext cx="1584176" cy="369332"/>
          </a:xfrm>
          <a:prstGeom prst="rect">
            <a:avLst/>
          </a:prstGeom>
          <a:noFill/>
        </p:spPr>
        <p:txBody>
          <a:bodyPr wrap="square" rtlCol="0">
            <a:spAutoFit/>
          </a:bodyPr>
          <a:lstStyle/>
          <a:p>
            <a:r>
              <a:rPr lang="fr-FR" dirty="0"/>
              <a:t>Sigma</a:t>
            </a:r>
          </a:p>
        </p:txBody>
      </p:sp>
      <p:sp>
        <p:nvSpPr>
          <p:cNvPr id="11" name="ZoneTexte 10"/>
          <p:cNvSpPr txBox="1"/>
          <p:nvPr/>
        </p:nvSpPr>
        <p:spPr>
          <a:xfrm>
            <a:off x="6838874" y="3782530"/>
            <a:ext cx="2125614" cy="646331"/>
          </a:xfrm>
          <a:prstGeom prst="rect">
            <a:avLst/>
          </a:prstGeom>
          <a:noFill/>
        </p:spPr>
        <p:txBody>
          <a:bodyPr wrap="square" rtlCol="0">
            <a:spAutoFit/>
          </a:bodyPr>
          <a:lstStyle/>
          <a:p>
            <a:pPr algn="ctr"/>
            <a:r>
              <a:rPr lang="fr-FR" dirty="0"/>
              <a:t>Defects per Million Opportunities</a:t>
            </a:r>
          </a:p>
        </p:txBody>
      </p:sp>
    </p:spTree>
    <p:extLst>
      <p:ext uri="{BB962C8B-B14F-4D97-AF65-F5344CB8AC3E}">
        <p14:creationId xmlns:p14="http://schemas.microsoft.com/office/powerpoint/2010/main" val="90167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7" t="359" r="5040" b="2672"/>
          <a:stretch/>
        </p:blipFill>
        <p:spPr bwMode="auto">
          <a:xfrm>
            <a:off x="179512" y="195486"/>
            <a:ext cx="8712968" cy="4464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57280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7495"/>
            <a:ext cx="8752461" cy="43224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62745082"/>
      </p:ext>
    </p:extLst>
  </p:cSld>
  <p:clrMapOvr>
    <a:masterClrMapping/>
  </p:clrMapOvr>
</p:sld>
</file>

<file path=ppt/theme/theme1.xml><?xml version="1.0" encoding="utf-8"?>
<a:theme xmlns:a="http://schemas.openxmlformats.org/drawingml/2006/main" name="Cover and End Slide Master">
  <a:themeElements>
    <a:clrScheme name="ALLPPT-COLOR-A26">
      <a:dk1>
        <a:sysClr val="windowText" lastClr="000000"/>
      </a:dk1>
      <a:lt1>
        <a:sysClr val="window" lastClr="FFFFFF"/>
      </a:lt1>
      <a:dk2>
        <a:srgbClr val="1F497D"/>
      </a:dk2>
      <a:lt2>
        <a:srgbClr val="EEECE1"/>
      </a:lt2>
      <a:accent1>
        <a:srgbClr val="E46C0A"/>
      </a:accent1>
      <a:accent2>
        <a:srgbClr val="E46C0A"/>
      </a:accent2>
      <a:accent3>
        <a:srgbClr val="E46C0A"/>
      </a:accent3>
      <a:accent4>
        <a:srgbClr val="E46C0A"/>
      </a:accent4>
      <a:accent5>
        <a:srgbClr val="E46C0A"/>
      </a:accent5>
      <a:accent6>
        <a:srgbClr val="E46C0A"/>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bg1"/>
          </a:solidFill>
          <a:prstDash val="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Contents Slide Master">
  <a:themeElements>
    <a:clrScheme name="ALLPPT-COLOR-A26">
      <a:dk1>
        <a:sysClr val="windowText" lastClr="000000"/>
      </a:dk1>
      <a:lt1>
        <a:sysClr val="window" lastClr="FFFFFF"/>
      </a:lt1>
      <a:dk2>
        <a:srgbClr val="1F497D"/>
      </a:dk2>
      <a:lt2>
        <a:srgbClr val="EEECE1"/>
      </a:lt2>
      <a:accent1>
        <a:srgbClr val="E46C0A"/>
      </a:accent1>
      <a:accent2>
        <a:srgbClr val="E46C0A"/>
      </a:accent2>
      <a:accent3>
        <a:srgbClr val="E46C0A"/>
      </a:accent3>
      <a:accent4>
        <a:srgbClr val="E46C0A"/>
      </a:accent4>
      <a:accent5>
        <a:srgbClr val="E46C0A"/>
      </a:accent5>
      <a:accent6>
        <a:srgbClr val="E46C0A"/>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wrap="square">
        <a:spAutoFit/>
      </a:bodyPr>
      <a:lstStyle>
        <a:defPPr algn="just" defTabSz="361950" eaLnBrk="0" latinLnBrk="0" hangingPunct="0">
          <a:defRPr dirty="0" smtClean="0">
            <a:latin typeface="Times New Roman" panose="02020603050405020304" pitchFamily="18" charset="0"/>
            <a:cs typeface="Times New Roman" panose="02020603050405020304" pitchFamily="18" charset="0"/>
          </a:defRPr>
        </a:defPPr>
      </a:lstStyle>
    </a:spDef>
  </a:objectDefaults>
  <a:extraClrSchemeLst/>
</a:theme>
</file>

<file path=ppt/theme/theme3.xml><?xml version="1.0" encoding="utf-8"?>
<a:theme xmlns:a="http://schemas.openxmlformats.org/drawingml/2006/main" name="Section Break Slide Master">
  <a:themeElements>
    <a:clrScheme name="ALLPPT-COLOR-A26">
      <a:dk1>
        <a:sysClr val="windowText" lastClr="000000"/>
      </a:dk1>
      <a:lt1>
        <a:sysClr val="window" lastClr="FFFFFF"/>
      </a:lt1>
      <a:dk2>
        <a:srgbClr val="1F497D"/>
      </a:dk2>
      <a:lt2>
        <a:srgbClr val="EEECE1"/>
      </a:lt2>
      <a:accent1>
        <a:srgbClr val="E46C0A"/>
      </a:accent1>
      <a:accent2>
        <a:srgbClr val="E46C0A"/>
      </a:accent2>
      <a:accent3>
        <a:srgbClr val="E46C0A"/>
      </a:accent3>
      <a:accent4>
        <a:srgbClr val="E46C0A"/>
      </a:accent4>
      <a:accent5>
        <a:srgbClr val="E46C0A"/>
      </a:accent5>
      <a:accent6>
        <a:srgbClr val="E46C0A"/>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a:spAutoFit/>
      </a:bodyPr>
      <a:lstStyle>
        <a:defPPr marL="285750" indent="-285750" algn="ctr">
          <a:buFont typeface="Wingdings" panose="05000000000000000000" pitchFamily="2" charset="2"/>
          <a:buChar char="v"/>
          <a:defRPr b="1" dirty="0" smtClean="0"/>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4119</TotalTime>
  <Words>1604</Words>
  <Application>Microsoft Office PowerPoint</Application>
  <PresentationFormat>On-screen Show (16:9)</PresentationFormat>
  <Paragraphs>227</Paragraphs>
  <Slides>34</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34</vt:i4>
      </vt:variant>
    </vt:vector>
  </HeadingPairs>
  <TitlesOfParts>
    <vt:vector size="43" baseType="lpstr">
      <vt:lpstr>맑은 고딕</vt:lpstr>
      <vt:lpstr>Algerian</vt:lpstr>
      <vt:lpstr>Arial</vt:lpstr>
      <vt:lpstr>Arial Black</vt:lpstr>
      <vt:lpstr>Times New Roman</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HP EliteBook 8440p</cp:lastModifiedBy>
  <cp:revision>186</cp:revision>
  <dcterms:created xsi:type="dcterms:W3CDTF">2016-12-05T23:26:54Z</dcterms:created>
  <dcterms:modified xsi:type="dcterms:W3CDTF">2022-12-25T13:58:25Z</dcterms:modified>
</cp:coreProperties>
</file>